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9CBD69E-C987-4B27-8775-53AEF4F5BEE8}" type="datetimeFigureOut">
              <a:rPr lang="el-GR" smtClean="0"/>
              <a:pPr/>
              <a:t>8/3/2012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ACD660-4259-4028-BB9E-657E9DE77ED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9CBD69E-C987-4B27-8775-53AEF4F5BEE8}" type="datetimeFigureOut">
              <a:rPr lang="el-GR" smtClean="0"/>
              <a:pPr/>
              <a:t>8/3/2012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ACD660-4259-4028-BB9E-657E9DE77ED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9CBD69E-C987-4B27-8775-53AEF4F5BEE8}" type="datetimeFigureOut">
              <a:rPr lang="el-GR" smtClean="0"/>
              <a:pPr/>
              <a:t>8/3/2012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ACD660-4259-4028-BB9E-657E9DE77ED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9CBD69E-C987-4B27-8775-53AEF4F5BEE8}" type="datetimeFigureOut">
              <a:rPr lang="el-GR" smtClean="0"/>
              <a:pPr/>
              <a:t>8/3/2012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ACD660-4259-4028-BB9E-657E9DE77ED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9CBD69E-C987-4B27-8775-53AEF4F5BEE8}" type="datetimeFigureOut">
              <a:rPr lang="el-GR" smtClean="0"/>
              <a:pPr/>
              <a:t>8/3/2012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ACD660-4259-4028-BB9E-657E9DE77ED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9CBD69E-C987-4B27-8775-53AEF4F5BEE8}" type="datetimeFigureOut">
              <a:rPr lang="el-GR" smtClean="0"/>
              <a:pPr/>
              <a:t>8/3/2012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4ACD660-4259-4028-BB9E-657E9DE77ED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9CBD69E-C987-4B27-8775-53AEF4F5BEE8}" type="datetimeFigureOut">
              <a:rPr lang="el-GR" smtClean="0"/>
              <a:pPr/>
              <a:t>8/3/2012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4ACD660-4259-4028-BB9E-657E9DE77ED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9CBD69E-C987-4B27-8775-53AEF4F5BEE8}" type="datetimeFigureOut">
              <a:rPr lang="el-GR" smtClean="0"/>
              <a:pPr/>
              <a:t>8/3/2012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4ACD660-4259-4028-BB9E-657E9DE77ED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9CBD69E-C987-4B27-8775-53AEF4F5BEE8}" type="datetimeFigureOut">
              <a:rPr lang="el-GR" smtClean="0"/>
              <a:pPr/>
              <a:t>8/3/2012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4ACD660-4259-4028-BB9E-657E9DE77ED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9CBD69E-C987-4B27-8775-53AEF4F5BEE8}" type="datetimeFigureOut">
              <a:rPr lang="el-GR" smtClean="0"/>
              <a:pPr/>
              <a:t>8/3/2012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4ACD660-4259-4028-BB9E-657E9DE77ED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9CBD69E-C987-4B27-8775-53AEF4F5BEE8}" type="datetimeFigureOut">
              <a:rPr lang="el-GR" smtClean="0"/>
              <a:pPr/>
              <a:t>8/3/2012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4ACD660-4259-4028-BB9E-657E9DE77ED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BD69E-C987-4B27-8775-53AEF4F5BEE8}" type="datetimeFigureOut">
              <a:rPr lang="el-GR" smtClean="0"/>
              <a:pPr/>
              <a:t>8/3/2012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CD660-4259-4028-BB9E-657E9DE77ED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THE POLITICAL PARTIES IN GREECE</a:t>
            </a: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How many parties exist in Greece?</a:t>
            </a:r>
            <a:endParaRPr lang="el-GR" dirty="0"/>
          </a:p>
        </p:txBody>
      </p:sp>
      <p:sp>
        <p:nvSpPr>
          <p:cNvPr id="3" name="2 - Θέση περιεχομένου"/>
          <p:cNvSpPr>
            <a:spLocks noGrp="1"/>
          </p:cNvSpPr>
          <p:nvPr>
            <p:ph idx="1"/>
          </p:nvPr>
        </p:nvSpPr>
        <p:spPr/>
        <p:txBody>
          <a:bodyPr/>
          <a:lstStyle/>
          <a:p>
            <a:pPr>
              <a:buNone/>
            </a:pPr>
            <a:r>
              <a:rPr lang="en-US" dirty="0" smtClean="0"/>
              <a:t>	Nowadays</a:t>
            </a:r>
            <a:r>
              <a:rPr lang="el-GR" dirty="0" smtClean="0"/>
              <a:t>,</a:t>
            </a:r>
            <a:r>
              <a:rPr lang="en-US" dirty="0" smtClean="0"/>
              <a:t> there are</a:t>
            </a:r>
            <a:r>
              <a:rPr lang="en-US" dirty="0"/>
              <a:t> </a:t>
            </a:r>
            <a:r>
              <a:rPr lang="en-US" dirty="0" smtClean="0"/>
              <a:t>many </a:t>
            </a:r>
            <a:r>
              <a:rPr lang="en-US" dirty="0"/>
              <a:t>political </a:t>
            </a:r>
            <a:r>
              <a:rPr lang="en-US" dirty="0" smtClean="0"/>
              <a:t>parties</a:t>
            </a:r>
            <a:r>
              <a:rPr lang="el-GR" dirty="0" smtClean="0"/>
              <a:t>. </a:t>
            </a:r>
            <a:r>
              <a:rPr lang="en-US" dirty="0"/>
              <a:t>However, only 5 of them participate in the Greek parliament. These are the ones that </a:t>
            </a:r>
            <a:r>
              <a:rPr lang="en-US" dirty="0" smtClean="0"/>
              <a:t>usually get </a:t>
            </a:r>
            <a:r>
              <a:rPr lang="en-US" dirty="0"/>
              <a:t>the most </a:t>
            </a:r>
            <a:r>
              <a:rPr lang="en-US" dirty="0" smtClean="0"/>
              <a:t>votes. </a:t>
            </a:r>
            <a:r>
              <a:rPr lang="en-US" dirty="0"/>
              <a:t>Thereby, </a:t>
            </a:r>
            <a:r>
              <a:rPr lang="en-US" dirty="0" smtClean="0"/>
              <a:t>these 5 will be </a:t>
            </a:r>
            <a:r>
              <a:rPr lang="en-US" dirty="0" smtClean="0"/>
              <a:t>analyzed below…</a:t>
            </a:r>
            <a:endParaRPr lang="el-GR" dirty="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4638"/>
            <a:ext cx="8229600" cy="706090"/>
          </a:xfrm>
        </p:spPr>
        <p:txBody>
          <a:bodyPr>
            <a:normAutofit fontScale="90000"/>
          </a:bodyPr>
          <a:lstStyle/>
          <a:p>
            <a:pPr lvl="0"/>
            <a:r>
              <a:rPr lang="en-US" dirty="0" smtClean="0"/>
              <a:t/>
            </a:r>
            <a:br>
              <a:rPr lang="en-US" dirty="0" smtClean="0"/>
            </a:br>
            <a:r>
              <a:rPr lang="en-US" dirty="0" smtClean="0"/>
              <a:t>Communist </a:t>
            </a:r>
            <a:r>
              <a:rPr lang="en-US" dirty="0"/>
              <a:t>Party of  Greece (KKE)</a:t>
            </a:r>
            <a:r>
              <a:rPr lang="el-GR" dirty="0"/>
              <a:t/>
            </a:r>
            <a:br>
              <a:rPr lang="el-GR" dirty="0"/>
            </a:br>
            <a:endParaRPr lang="el-GR" dirty="0"/>
          </a:p>
        </p:txBody>
      </p:sp>
      <p:sp>
        <p:nvSpPr>
          <p:cNvPr id="5" name="4 - Θέση περιεχομένου"/>
          <p:cNvSpPr>
            <a:spLocks noGrp="1"/>
          </p:cNvSpPr>
          <p:nvPr>
            <p:ph sz="half" idx="1"/>
          </p:nvPr>
        </p:nvSpPr>
        <p:spPr>
          <a:xfrm>
            <a:off x="0" y="1196752"/>
            <a:ext cx="4716016" cy="5877272"/>
          </a:xfrm>
        </p:spPr>
        <p:txBody>
          <a:bodyPr>
            <a:normAutofit fontScale="47500" lnSpcReduction="20000"/>
          </a:bodyPr>
          <a:lstStyle/>
          <a:p>
            <a:pPr lvl="0"/>
            <a:r>
              <a:rPr lang="en-US" sz="3300" dirty="0">
                <a:cs typeface="Times New Roman" pitchFamily="18" charset="0"/>
              </a:rPr>
              <a:t>Founded in 1918, the Communist Party of Greece , is a far-left party, and  the oldest one  on the Greek political scene</a:t>
            </a:r>
            <a:endParaRPr lang="el-GR" sz="3300" dirty="0">
              <a:cs typeface="Times New Roman" pitchFamily="18" charset="0"/>
            </a:endParaRPr>
          </a:p>
          <a:p>
            <a:pPr>
              <a:buNone/>
            </a:pPr>
            <a:r>
              <a:rPr lang="en-US" sz="3300" dirty="0">
                <a:cs typeface="Times New Roman" pitchFamily="18" charset="0"/>
              </a:rPr>
              <a:t> </a:t>
            </a:r>
            <a:endParaRPr lang="el-GR" sz="3300" dirty="0">
              <a:cs typeface="Times New Roman" pitchFamily="18" charset="0"/>
            </a:endParaRPr>
          </a:p>
          <a:p>
            <a:pPr lvl="0"/>
            <a:r>
              <a:rPr lang="en-US" sz="3300" dirty="0">
                <a:cs typeface="Times New Roman" pitchFamily="18" charset="0"/>
              </a:rPr>
              <a:t>KKE is a force in the Greek political scene, rallying a significant amount of support within the organized working-class movement. KKE is currently trying to mold a loose and rather </a:t>
            </a:r>
            <a:r>
              <a:rPr lang="en-US" sz="3300" dirty="0" smtClean="0">
                <a:cs typeface="Times New Roman" pitchFamily="18" charset="0"/>
              </a:rPr>
              <a:t>disorganized </a:t>
            </a:r>
            <a:r>
              <a:rPr lang="en-US" sz="3300" dirty="0">
                <a:cs typeface="Times New Roman" pitchFamily="18" charset="0"/>
              </a:rPr>
              <a:t>international communist movement along a purely Marxist-Leninist </a:t>
            </a:r>
            <a:r>
              <a:rPr lang="en-US" sz="3300" dirty="0" smtClean="0">
                <a:cs typeface="Times New Roman" pitchFamily="18" charset="0"/>
              </a:rPr>
              <a:t>line.</a:t>
            </a:r>
            <a:endParaRPr lang="el-GR" sz="3300" dirty="0">
              <a:cs typeface="Times New Roman" pitchFamily="18" charset="0"/>
            </a:endParaRPr>
          </a:p>
          <a:p>
            <a:pPr>
              <a:buNone/>
            </a:pPr>
            <a:r>
              <a:rPr lang="en-US" sz="3300" dirty="0">
                <a:cs typeface="Times New Roman" pitchFamily="18" charset="0"/>
              </a:rPr>
              <a:t> </a:t>
            </a:r>
            <a:endParaRPr lang="el-GR" sz="3300" dirty="0">
              <a:cs typeface="Times New Roman" pitchFamily="18" charset="0"/>
            </a:endParaRPr>
          </a:p>
          <a:p>
            <a:pPr lvl="0"/>
            <a:r>
              <a:rPr lang="en-US" sz="3300" dirty="0">
                <a:cs typeface="Times New Roman" pitchFamily="18" charset="0"/>
              </a:rPr>
              <a:t>KKE's youth organization is the Communist Youth of Greece, KNE, which closely supports KKE's goals and strategic targets. </a:t>
            </a:r>
            <a:endParaRPr lang="el-GR" sz="3300" dirty="0">
              <a:cs typeface="Times New Roman" pitchFamily="18" charset="0"/>
            </a:endParaRPr>
          </a:p>
          <a:p>
            <a:pPr>
              <a:buNone/>
            </a:pPr>
            <a:r>
              <a:rPr lang="en-US" sz="3300" dirty="0">
                <a:cs typeface="Times New Roman" pitchFamily="18" charset="0"/>
              </a:rPr>
              <a:t> </a:t>
            </a:r>
            <a:endParaRPr lang="el-GR" sz="3300" dirty="0">
              <a:cs typeface="Times New Roman" pitchFamily="18" charset="0"/>
            </a:endParaRPr>
          </a:p>
          <a:p>
            <a:pPr lvl="0"/>
            <a:r>
              <a:rPr lang="en-US" sz="3300" dirty="0">
                <a:cs typeface="Times New Roman" pitchFamily="18" charset="0"/>
              </a:rPr>
              <a:t>It publishes the daily newspaper </a:t>
            </a:r>
            <a:r>
              <a:rPr lang="en-US" sz="3300" i="1" dirty="0" err="1">
                <a:cs typeface="Times New Roman" pitchFamily="18" charset="0"/>
              </a:rPr>
              <a:t>Rizospastis</a:t>
            </a:r>
            <a:r>
              <a:rPr lang="en-US" sz="3300" dirty="0">
                <a:cs typeface="Times New Roman" pitchFamily="18" charset="0"/>
              </a:rPr>
              <a:t>. It also publishes the political and theoretical journal </a:t>
            </a:r>
            <a:r>
              <a:rPr lang="en-US" sz="3300" i="1" dirty="0" err="1">
                <a:cs typeface="Times New Roman" pitchFamily="18" charset="0"/>
              </a:rPr>
              <a:t>Komounistiki</a:t>
            </a:r>
            <a:r>
              <a:rPr lang="en-US" sz="3300" i="1" dirty="0">
                <a:cs typeface="Times New Roman" pitchFamily="18" charset="0"/>
              </a:rPr>
              <a:t> </a:t>
            </a:r>
            <a:r>
              <a:rPr lang="en-US" sz="3300" i="1" dirty="0" err="1">
                <a:cs typeface="Times New Roman" pitchFamily="18" charset="0"/>
              </a:rPr>
              <a:t>Epitheorisi</a:t>
            </a:r>
            <a:r>
              <a:rPr lang="en-US" sz="3300" dirty="0">
                <a:cs typeface="Times New Roman" pitchFamily="18" charset="0"/>
              </a:rPr>
              <a:t> (Communist Review) every two months and a journal covering educational issues, </a:t>
            </a:r>
            <a:r>
              <a:rPr lang="en-US" sz="3300" i="1" dirty="0" err="1">
                <a:cs typeface="Times New Roman" pitchFamily="18" charset="0"/>
              </a:rPr>
              <a:t>Themata</a:t>
            </a:r>
            <a:r>
              <a:rPr lang="en-US" sz="3300" i="1" dirty="0">
                <a:cs typeface="Times New Roman" pitchFamily="18" charset="0"/>
              </a:rPr>
              <a:t> </a:t>
            </a:r>
            <a:r>
              <a:rPr lang="en-US" sz="3300" i="1" dirty="0" err="1" smtClean="0">
                <a:cs typeface="Times New Roman" pitchFamily="18" charset="0"/>
              </a:rPr>
              <a:t>Paideias</a:t>
            </a:r>
            <a:r>
              <a:rPr lang="en-US" sz="3300" i="1" dirty="0" smtClean="0">
                <a:cs typeface="Times New Roman" pitchFamily="18" charset="0"/>
              </a:rPr>
              <a:t> (Education issues)</a:t>
            </a:r>
            <a:r>
              <a:rPr lang="en-US" sz="3300" dirty="0" smtClean="0">
                <a:cs typeface="Times New Roman" pitchFamily="18" charset="0"/>
              </a:rPr>
              <a:t>. </a:t>
            </a:r>
            <a:r>
              <a:rPr lang="el-GR" sz="3300" dirty="0" err="1">
                <a:cs typeface="Times New Roman" pitchFamily="18" charset="0"/>
              </a:rPr>
              <a:t>It</a:t>
            </a:r>
            <a:r>
              <a:rPr lang="el-GR" sz="3300" dirty="0">
                <a:cs typeface="Times New Roman" pitchFamily="18" charset="0"/>
              </a:rPr>
              <a:t> </a:t>
            </a:r>
            <a:r>
              <a:rPr lang="el-GR" sz="3300" dirty="0" err="1">
                <a:cs typeface="Times New Roman" pitchFamily="18" charset="0"/>
              </a:rPr>
              <a:t>also</a:t>
            </a:r>
            <a:r>
              <a:rPr lang="el-GR" sz="3300" dirty="0">
                <a:cs typeface="Times New Roman" pitchFamily="18" charset="0"/>
              </a:rPr>
              <a:t> </a:t>
            </a:r>
            <a:r>
              <a:rPr lang="el-GR" sz="3300" dirty="0" err="1">
                <a:cs typeface="Times New Roman" pitchFamily="18" charset="0"/>
              </a:rPr>
              <a:t>owns</a:t>
            </a:r>
            <a:r>
              <a:rPr lang="el-GR" sz="3300" dirty="0">
                <a:cs typeface="Times New Roman" pitchFamily="18" charset="0"/>
              </a:rPr>
              <a:t> </a:t>
            </a:r>
            <a:r>
              <a:rPr lang="el-GR" sz="3300" dirty="0" err="1">
                <a:cs typeface="Times New Roman" pitchFamily="18" charset="0"/>
              </a:rPr>
              <a:t>the</a:t>
            </a:r>
            <a:r>
              <a:rPr lang="el-GR" sz="3300" dirty="0">
                <a:cs typeface="Times New Roman" pitchFamily="18" charset="0"/>
              </a:rPr>
              <a:t> 902 TV </a:t>
            </a:r>
            <a:r>
              <a:rPr lang="en-US" sz="3300" dirty="0">
                <a:cs typeface="Times New Roman" pitchFamily="18" charset="0"/>
              </a:rPr>
              <a:t>and radio </a:t>
            </a:r>
            <a:r>
              <a:rPr lang="el-GR" sz="3300" dirty="0" err="1">
                <a:cs typeface="Times New Roman" pitchFamily="18" charset="0"/>
              </a:rPr>
              <a:t>station</a:t>
            </a:r>
            <a:r>
              <a:rPr lang="en-US" sz="3300" dirty="0">
                <a:cs typeface="Times New Roman" pitchFamily="18" charset="0"/>
              </a:rPr>
              <a:t>.</a:t>
            </a:r>
            <a:endParaRPr lang="el-GR" sz="3300" dirty="0">
              <a:cs typeface="Times New Roman" pitchFamily="18" charset="0"/>
            </a:endParaRPr>
          </a:p>
          <a:p>
            <a:pPr>
              <a:buNone/>
            </a:pPr>
            <a:r>
              <a:rPr lang="en-US" sz="3300" dirty="0">
                <a:cs typeface="Times New Roman" pitchFamily="18" charset="0"/>
              </a:rPr>
              <a:t> </a:t>
            </a:r>
            <a:endParaRPr lang="el-GR" sz="3300" dirty="0">
              <a:cs typeface="Times New Roman" pitchFamily="18" charset="0"/>
            </a:endParaRPr>
          </a:p>
          <a:p>
            <a:pPr lvl="0"/>
            <a:r>
              <a:rPr lang="en-US" sz="3300" dirty="0">
                <a:cs typeface="Times New Roman" pitchFamily="18" charset="0"/>
              </a:rPr>
              <a:t>Every year the youth  organizes the annual  festival of KNE, where many well-known music artists give concerts.</a:t>
            </a:r>
            <a:endParaRPr lang="el-GR" sz="3300" dirty="0">
              <a:cs typeface="Times New Roman" pitchFamily="18" charset="0"/>
            </a:endParaRPr>
          </a:p>
          <a:p>
            <a:endParaRPr lang="el-GR" dirty="0"/>
          </a:p>
        </p:txBody>
      </p:sp>
      <p:pic>
        <p:nvPicPr>
          <p:cNvPr id="7" name="6 - Θέση περιεχομένου" descr="File:Logo of the Communist Party of Greece.svg"/>
          <p:cNvPicPr>
            <a:picLocks noGrp="1"/>
          </p:cNvPicPr>
          <p:nvPr>
            <p:ph sz="half" idx="2"/>
          </p:nvPr>
        </p:nvPicPr>
        <p:blipFill>
          <a:blip r:embed="rId2" cstate="print"/>
          <a:srcRect/>
          <a:stretch>
            <a:fillRect/>
          </a:stretch>
        </p:blipFill>
        <p:spPr bwMode="auto">
          <a:xfrm>
            <a:off x="4860032" y="1556792"/>
            <a:ext cx="3888432"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n-US" dirty="0" smtClean="0"/>
              <a:t/>
            </a:r>
            <a:br>
              <a:rPr lang="en-US" dirty="0" smtClean="0"/>
            </a:br>
            <a:r>
              <a:rPr lang="en-US" dirty="0"/>
              <a:t/>
            </a:r>
            <a:br>
              <a:rPr lang="en-US" dirty="0"/>
            </a:br>
            <a:r>
              <a:rPr lang="en-US" dirty="0" smtClean="0"/>
              <a:t>Coalition </a:t>
            </a:r>
            <a:r>
              <a:rPr lang="en-US" dirty="0"/>
              <a:t>of the Radical Left (SYRIZA)</a:t>
            </a:r>
            <a:r>
              <a:rPr lang="el-GR" dirty="0"/>
              <a:t/>
            </a:r>
            <a:br>
              <a:rPr lang="el-GR" dirty="0"/>
            </a:br>
            <a:r>
              <a:rPr lang="en-US" dirty="0"/>
              <a:t> </a:t>
            </a:r>
            <a:r>
              <a:rPr lang="el-GR" dirty="0"/>
              <a:t/>
            </a:r>
            <a:br>
              <a:rPr lang="el-GR" dirty="0"/>
            </a:br>
            <a:endParaRPr lang="el-GR" dirty="0"/>
          </a:p>
        </p:txBody>
      </p:sp>
      <p:sp>
        <p:nvSpPr>
          <p:cNvPr id="3" name="2 - Θέση περιεχομένου"/>
          <p:cNvSpPr>
            <a:spLocks noGrp="1"/>
          </p:cNvSpPr>
          <p:nvPr>
            <p:ph sz="half" idx="1"/>
          </p:nvPr>
        </p:nvSpPr>
        <p:spPr/>
        <p:txBody>
          <a:bodyPr>
            <a:normAutofit fontScale="70000" lnSpcReduction="20000"/>
          </a:bodyPr>
          <a:lstStyle/>
          <a:p>
            <a:pPr lvl="0"/>
            <a:r>
              <a:rPr lang="en-US" dirty="0"/>
              <a:t>The Coalition of the Radical Left, is a coalition of left political parties in Greece, which emerged in 2004 from smaller left parties.</a:t>
            </a:r>
            <a:endParaRPr lang="el-GR" dirty="0"/>
          </a:p>
          <a:p>
            <a:pPr>
              <a:buNone/>
            </a:pPr>
            <a:r>
              <a:rPr lang="en-US" dirty="0"/>
              <a:t> </a:t>
            </a:r>
            <a:endParaRPr lang="el-GR" dirty="0"/>
          </a:p>
          <a:p>
            <a:pPr lvl="0"/>
            <a:r>
              <a:rPr lang="en-US" dirty="0"/>
              <a:t>Its ideology is democratic socialism, anti-capitalism,  and </a:t>
            </a:r>
            <a:r>
              <a:rPr lang="en-US" dirty="0" smtClean="0"/>
              <a:t>eco-socialism</a:t>
            </a:r>
            <a:r>
              <a:rPr lang="en-US" dirty="0"/>
              <a:t>.</a:t>
            </a:r>
            <a:endParaRPr lang="el-GR" dirty="0"/>
          </a:p>
          <a:p>
            <a:pPr>
              <a:buNone/>
            </a:pPr>
            <a:r>
              <a:rPr lang="en-US" dirty="0"/>
              <a:t> </a:t>
            </a:r>
            <a:endParaRPr lang="el-GR" dirty="0"/>
          </a:p>
          <a:p>
            <a:pPr lvl="0"/>
            <a:r>
              <a:rPr lang="en-US" dirty="0"/>
              <a:t>It is a member party of  the European </a:t>
            </a:r>
            <a:r>
              <a:rPr lang="en-US" dirty="0" smtClean="0"/>
              <a:t>Left.</a:t>
            </a:r>
            <a:endParaRPr lang="el-GR" dirty="0"/>
          </a:p>
          <a:p>
            <a:pPr>
              <a:buNone/>
            </a:pPr>
            <a:r>
              <a:rPr lang="en-US" dirty="0"/>
              <a:t> </a:t>
            </a:r>
            <a:endParaRPr lang="el-GR" dirty="0"/>
          </a:p>
          <a:p>
            <a:pPr lvl="0"/>
            <a:r>
              <a:rPr lang="en-US" dirty="0"/>
              <a:t>Just like KKE, SYRIZA’s Youth, called </a:t>
            </a:r>
            <a:r>
              <a:rPr lang="en-US" dirty="0" err="1"/>
              <a:t>Neolaia</a:t>
            </a:r>
            <a:r>
              <a:rPr lang="en-US" dirty="0"/>
              <a:t> </a:t>
            </a:r>
            <a:r>
              <a:rPr lang="en-US" dirty="0" err="1" smtClean="0"/>
              <a:t>Synaispismou</a:t>
            </a:r>
            <a:r>
              <a:rPr lang="en-US" dirty="0" smtClean="0"/>
              <a:t> </a:t>
            </a:r>
            <a:r>
              <a:rPr lang="en-US" dirty="0" smtClean="0"/>
              <a:t>(youth coalition) , organizes </a:t>
            </a:r>
            <a:r>
              <a:rPr lang="en-US" dirty="0"/>
              <a:t>its own music festival.</a:t>
            </a:r>
            <a:endParaRPr lang="el-GR" dirty="0"/>
          </a:p>
          <a:p>
            <a:endParaRPr lang="el-GR" dirty="0"/>
          </a:p>
        </p:txBody>
      </p:sp>
      <p:pic>
        <p:nvPicPr>
          <p:cNvPr id="5" name="4 - Θέση περιεχομένου" descr="File:SYRIZA.svg"/>
          <p:cNvPicPr>
            <a:picLocks noGrp="1"/>
          </p:cNvPicPr>
          <p:nvPr>
            <p:ph sz="half" idx="2"/>
          </p:nvPr>
        </p:nvPicPr>
        <p:blipFill>
          <a:blip r:embed="rId2" cstate="print"/>
          <a:srcRect/>
          <a:stretch>
            <a:fillRect/>
          </a:stretch>
        </p:blipFill>
        <p:spPr bwMode="auto">
          <a:xfrm>
            <a:off x="4499992" y="2492896"/>
            <a:ext cx="4427984" cy="259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1143000"/>
          </a:xfrm>
        </p:spPr>
        <p:txBody>
          <a:bodyPr>
            <a:normAutofit fontScale="90000"/>
          </a:bodyPr>
          <a:lstStyle/>
          <a:p>
            <a:pPr lvl="0"/>
            <a:r>
              <a:rPr lang="en-US" dirty="0"/>
              <a:t> </a:t>
            </a:r>
            <a:r>
              <a:rPr lang="en-US" dirty="0" smtClean="0"/>
              <a:t/>
            </a:r>
            <a:br>
              <a:rPr lang="en-US" dirty="0" smtClean="0"/>
            </a:br>
            <a:r>
              <a:rPr lang="el-GR" dirty="0" err="1" smtClean="0"/>
              <a:t>Panhellenic</a:t>
            </a:r>
            <a:r>
              <a:rPr lang="el-GR" dirty="0" smtClean="0"/>
              <a:t> </a:t>
            </a:r>
            <a:r>
              <a:rPr lang="el-GR" dirty="0" err="1"/>
              <a:t>Socialist</a:t>
            </a:r>
            <a:r>
              <a:rPr lang="el-GR" dirty="0"/>
              <a:t> </a:t>
            </a:r>
            <a:r>
              <a:rPr lang="el-GR" dirty="0" err="1"/>
              <a:t>Movement</a:t>
            </a:r>
            <a:r>
              <a:rPr lang="en-US" dirty="0"/>
              <a:t> (PASOK)</a:t>
            </a:r>
            <a:r>
              <a:rPr lang="el-GR" dirty="0"/>
              <a:t/>
            </a:r>
            <a:br>
              <a:rPr lang="el-GR" dirty="0"/>
            </a:br>
            <a:endParaRPr lang="el-GR" dirty="0"/>
          </a:p>
        </p:txBody>
      </p:sp>
      <p:sp>
        <p:nvSpPr>
          <p:cNvPr id="3" name="2 - Θέση περιεχομένου"/>
          <p:cNvSpPr>
            <a:spLocks noGrp="1"/>
          </p:cNvSpPr>
          <p:nvPr>
            <p:ph sz="half" idx="1"/>
          </p:nvPr>
        </p:nvSpPr>
        <p:spPr>
          <a:xfrm>
            <a:off x="467544" y="1268760"/>
            <a:ext cx="4038600" cy="7560840"/>
          </a:xfrm>
        </p:spPr>
        <p:txBody>
          <a:bodyPr>
            <a:normAutofit/>
          </a:bodyPr>
          <a:lstStyle/>
          <a:p>
            <a:pPr lvl="0"/>
            <a:r>
              <a:rPr lang="en-US" sz="1800" dirty="0"/>
              <a:t>It is a social democratic party, founded in 1974, exactly after the collapse of the military dictatorship, by Andreas Papandreou.</a:t>
            </a:r>
            <a:endParaRPr lang="el-GR" sz="1800" dirty="0"/>
          </a:p>
          <a:p>
            <a:pPr lvl="0"/>
            <a:r>
              <a:rPr lang="en-US" sz="1800" dirty="0"/>
              <a:t>It was the first left party in </a:t>
            </a:r>
            <a:r>
              <a:rPr lang="en-US" sz="1800" dirty="0" smtClean="0"/>
              <a:t>the Greek </a:t>
            </a:r>
            <a:r>
              <a:rPr lang="en-US" sz="1800" dirty="0"/>
              <a:t>history to win the elections in 1981 with 48</a:t>
            </a:r>
            <a:r>
              <a:rPr lang="en-US" sz="1800" dirty="0" smtClean="0"/>
              <a:t>%.</a:t>
            </a:r>
            <a:endParaRPr lang="el-GR" sz="1800" dirty="0"/>
          </a:p>
          <a:p>
            <a:pPr lvl="0"/>
            <a:r>
              <a:rPr lang="en-US" sz="1800" dirty="0"/>
              <a:t>It remained in power for lots of years, from 1981 to 1989, then from 1993 to 2004 and finally from 2009 until present.</a:t>
            </a:r>
            <a:endParaRPr lang="el-GR" sz="1800" dirty="0"/>
          </a:p>
          <a:p>
            <a:pPr lvl="0"/>
            <a:r>
              <a:rPr lang="en-US" sz="1800" dirty="0"/>
              <a:t>In 2010, the Prime Minister and leader of PASOK, adopted neoliberal policies, allegedly under the pressure of the European Union, like further privatization of state enterprises, salary cuts and heavier taxation of working and middle class </a:t>
            </a:r>
            <a:r>
              <a:rPr lang="en-US" sz="1800" dirty="0" smtClean="0"/>
              <a:t>citizens.</a:t>
            </a:r>
            <a:endParaRPr lang="el-GR" sz="1800" dirty="0"/>
          </a:p>
          <a:p>
            <a:pPr>
              <a:buNone/>
            </a:pPr>
            <a:r>
              <a:rPr lang="en-US" sz="1800" dirty="0"/>
              <a:t> </a:t>
            </a:r>
            <a:endParaRPr lang="el-GR" sz="1800" dirty="0"/>
          </a:p>
          <a:p>
            <a:endParaRPr lang="el-GR" dirty="0"/>
          </a:p>
        </p:txBody>
      </p:sp>
      <p:pic>
        <p:nvPicPr>
          <p:cNvPr id="5" name="4 - Θέση περιεχομένου" descr="PasokLogo.svg"/>
          <p:cNvPicPr>
            <a:picLocks noGrp="1"/>
          </p:cNvPicPr>
          <p:nvPr>
            <p:ph sz="half" idx="2"/>
          </p:nvPr>
        </p:nvPicPr>
        <p:blipFill>
          <a:blip r:embed="rId2" cstate="print"/>
          <a:srcRect/>
          <a:stretch>
            <a:fillRect/>
          </a:stretch>
        </p:blipFill>
        <p:spPr bwMode="auto">
          <a:xfrm>
            <a:off x="4644008" y="2132856"/>
            <a:ext cx="3960440" cy="29683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n-US" dirty="0"/>
              <a:t>New Democracy (ND)</a:t>
            </a:r>
            <a:r>
              <a:rPr lang="el-GR" dirty="0"/>
              <a:t/>
            </a:r>
            <a:br>
              <a:rPr lang="el-GR" dirty="0"/>
            </a:br>
            <a:endParaRPr lang="el-GR" dirty="0"/>
          </a:p>
        </p:txBody>
      </p:sp>
      <p:sp>
        <p:nvSpPr>
          <p:cNvPr id="3" name="2 - Θέση περιεχομένου"/>
          <p:cNvSpPr>
            <a:spLocks noGrp="1"/>
          </p:cNvSpPr>
          <p:nvPr>
            <p:ph sz="half" idx="1"/>
          </p:nvPr>
        </p:nvSpPr>
        <p:spPr>
          <a:xfrm>
            <a:off x="457200" y="1124744"/>
            <a:ext cx="4038600" cy="5733256"/>
          </a:xfrm>
        </p:spPr>
        <p:txBody>
          <a:bodyPr>
            <a:normAutofit fontScale="70000" lnSpcReduction="20000"/>
          </a:bodyPr>
          <a:lstStyle/>
          <a:p>
            <a:pPr lvl="0"/>
            <a:r>
              <a:rPr lang="en-US" dirty="0"/>
              <a:t>New Democracy  is the main centre-right political party and one of the two major parties in Greece. </a:t>
            </a:r>
            <a:endParaRPr lang="el-GR" dirty="0"/>
          </a:p>
          <a:p>
            <a:pPr lvl="0"/>
            <a:r>
              <a:rPr lang="en-US" dirty="0"/>
              <a:t>It was founded in 1974 by </a:t>
            </a:r>
            <a:r>
              <a:rPr lang="en-US" dirty="0" err="1"/>
              <a:t>Konstantinos</a:t>
            </a:r>
            <a:r>
              <a:rPr lang="en-US" dirty="0"/>
              <a:t> Karamanlis and it was the first party to rule Greece after the fall of the military dictatorship.</a:t>
            </a:r>
            <a:endParaRPr lang="el-GR" dirty="0"/>
          </a:p>
          <a:p>
            <a:pPr lvl="0"/>
            <a:r>
              <a:rPr lang="en-US" dirty="0"/>
              <a:t>Its ideology is conservatism, liberal conservatism and Christian democracy, and its political position is centre-right.</a:t>
            </a:r>
            <a:endParaRPr lang="el-GR" dirty="0"/>
          </a:p>
          <a:p>
            <a:pPr lvl="0"/>
            <a:r>
              <a:rPr lang="en-US" dirty="0"/>
              <a:t> New Democracy is now the main opposition party in the Hellenic Parliament, after its smashing defeat in the 2009 Greek elections in which they recorded their historical lowest percentage of votes. </a:t>
            </a:r>
            <a:endParaRPr lang="el-GR" dirty="0"/>
          </a:p>
          <a:p>
            <a:endParaRPr lang="el-GR" dirty="0"/>
          </a:p>
        </p:txBody>
      </p:sp>
      <p:pic>
        <p:nvPicPr>
          <p:cNvPr id="7" name="6 - Θέση περιεχομένου" descr="http://t3.gstatic.com/images?q=tbn:ANd9GcShBbqesxXYIm5xwgUjgdFlEAy2PanXslAegeD2Qcgp_8Dljkw64g"/>
          <p:cNvPicPr>
            <a:picLocks noGrp="1"/>
          </p:cNvPicPr>
          <p:nvPr>
            <p:ph sz="half" idx="2"/>
          </p:nvPr>
        </p:nvPicPr>
        <p:blipFill>
          <a:blip r:embed="rId2" cstate="print"/>
          <a:srcRect/>
          <a:stretch>
            <a:fillRect/>
          </a:stretch>
        </p:blipFill>
        <p:spPr bwMode="auto">
          <a:xfrm>
            <a:off x="4860032" y="1700808"/>
            <a:ext cx="3888431" cy="42484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a:t>Popular Orthodox Rally (LAOS)</a:t>
            </a:r>
            <a:r>
              <a:rPr lang="el-GR" dirty="0"/>
              <a:t/>
            </a:r>
            <a:br>
              <a:rPr lang="el-GR" dirty="0"/>
            </a:br>
            <a:endParaRPr lang="el-GR" dirty="0"/>
          </a:p>
        </p:txBody>
      </p:sp>
      <p:sp>
        <p:nvSpPr>
          <p:cNvPr id="3" name="2 - Θέση περιεχομένου"/>
          <p:cNvSpPr>
            <a:spLocks noGrp="1"/>
          </p:cNvSpPr>
          <p:nvPr>
            <p:ph sz="half" idx="1"/>
          </p:nvPr>
        </p:nvSpPr>
        <p:spPr/>
        <p:txBody>
          <a:bodyPr>
            <a:normAutofit fontScale="70000" lnSpcReduction="20000"/>
          </a:bodyPr>
          <a:lstStyle/>
          <a:p>
            <a:pPr lvl="0"/>
            <a:r>
              <a:rPr lang="en-US" dirty="0"/>
              <a:t>It was founded and led by journalist </a:t>
            </a:r>
            <a:r>
              <a:rPr lang="en-US" dirty="0" err="1"/>
              <a:t>Georgios</a:t>
            </a:r>
            <a:r>
              <a:rPr lang="en-US" dirty="0"/>
              <a:t> </a:t>
            </a:r>
            <a:r>
              <a:rPr lang="en-US" dirty="0" err="1"/>
              <a:t>Karatzaferis</a:t>
            </a:r>
            <a:r>
              <a:rPr lang="en-US" dirty="0"/>
              <a:t>. He formed LAOS in 2000, a few months after he was expelled from the centre-right New Democracy.</a:t>
            </a:r>
            <a:endParaRPr lang="el-GR" dirty="0"/>
          </a:p>
          <a:p>
            <a:pPr lvl="0"/>
            <a:r>
              <a:rPr lang="en-US" dirty="0"/>
              <a:t>The party claims to consist of radically diverse groups that span the entire Left-Right political spectrum. </a:t>
            </a:r>
            <a:endParaRPr lang="el-GR" dirty="0"/>
          </a:p>
          <a:p>
            <a:pPr lvl="0"/>
            <a:r>
              <a:rPr lang="en-US" dirty="0"/>
              <a:t>Its ideology is mainly Greek nationalism and National Conservatism. It is a Right-Wing political party.</a:t>
            </a:r>
            <a:endParaRPr lang="el-GR" dirty="0"/>
          </a:p>
          <a:p>
            <a:r>
              <a:rPr lang="en-US" dirty="0"/>
              <a:t>It has a youth called “NEOS”, which means “young” in Greek</a:t>
            </a:r>
            <a:endParaRPr lang="el-GR" dirty="0"/>
          </a:p>
        </p:txBody>
      </p:sp>
      <p:pic>
        <p:nvPicPr>
          <p:cNvPr id="5" name="4 - Θέση περιεχομένου" descr="LogoLAOSnew.png"/>
          <p:cNvPicPr>
            <a:picLocks noGrp="1"/>
          </p:cNvPicPr>
          <p:nvPr>
            <p:ph sz="half" idx="2"/>
          </p:nvPr>
        </p:nvPicPr>
        <p:blipFill>
          <a:blip r:embed="rId2" cstate="print"/>
          <a:srcRect/>
          <a:stretch>
            <a:fillRect/>
          </a:stretch>
        </p:blipFill>
        <p:spPr bwMode="auto">
          <a:xfrm>
            <a:off x="4788024" y="1916832"/>
            <a:ext cx="3528392" cy="33843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153</Words>
  <Application>Microsoft Office PowerPoint</Application>
  <PresentationFormat>Προβολή στην οθόνη (4:3)</PresentationFormat>
  <Paragraphs>37</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THE POLITICAL PARTIES IN GREECE</vt:lpstr>
      <vt:lpstr>How many parties exist in Greece?</vt:lpstr>
      <vt:lpstr> Communist Party of  Greece (KKE) </vt:lpstr>
      <vt:lpstr>  Coalition of the Radical Left (SYRIZA)   </vt:lpstr>
      <vt:lpstr>  Panhellenic Socialist Movement (PASOK) </vt:lpstr>
      <vt:lpstr>New Democracy (ND) </vt:lpstr>
      <vt:lpstr>Popular Orthodox Rally (LAOS)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POLITICAL PARTIES IN GREECE</dc:title>
  <dc:creator>Admin</dc:creator>
  <cp:lastModifiedBy>teacher</cp:lastModifiedBy>
  <cp:revision>10</cp:revision>
  <dcterms:created xsi:type="dcterms:W3CDTF">2012-02-26T15:03:40Z</dcterms:created>
  <dcterms:modified xsi:type="dcterms:W3CDTF">2012-03-08T14:06:30Z</dcterms:modified>
</cp:coreProperties>
</file>