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1.jpeg" ContentType="image/jpeg"/>
  <Override PartName="/ppt/media/image4.jpeg" ContentType="image/jpeg"/>
  <Override PartName="/ppt/media/image5.gif" ContentType="image/gif"/>
  <Override PartName="/ppt/media/image8.jpeg" ContentType="image/jpeg"/>
  <Override PartName="/ppt/media/image12.jpeg" ContentType="image/jpeg"/>
  <Override PartName="/ppt/media/image7.png" ContentType="image/png"/>
  <Override PartName="/ppt/media/image2.jpeg" ContentType="image/jpeg"/>
  <Override PartName="/ppt/media/image9.jpeg" ContentType="image/jpeg"/>
  <Override PartName="/ppt/media/image6.jpeg" ContentType="image/jpeg"/>
  <Override PartName="/ppt/media/image10.jpeg" ContentType="image/jpeg"/>
  <Override PartName="/ppt/media/image3.jpeg" ContentType="image/jpeg"/>
  <Override PartName="/ppt/media/image1.png" ContentType="image/png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8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17.xml" ContentType="application/vnd.openxmlformats-officedocument.presentationml.slide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7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16.xml.rels" ContentType="application/vnd.openxmlformats-package.relationships+xml"/>
  <Override PartName="/ppt/slides/_rels/slide11.xml.rels" ContentType="application/vnd.openxmlformats-package.relationships+xml"/>
  <Override PartName="/ppt/slides/_rels/slide15.xml.rels" ContentType="application/vnd.openxmlformats-package.relationships+xml"/>
  <Override PartName="/ppt/slides/_rels/slide10.xml.rels" ContentType="application/vnd.openxmlformats-package.relationships+xml"/>
  <Override PartName="/ppt/slides/_rels/slide14.xml.rels" ContentType="application/vnd.openxmlformats-package.relationships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3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6.xml.rels" ContentType="application/vnd.openxmlformats-package.relationships+xml"/>
  <Override PartName="/ppt/slides/_rels/slide18.xml.rels" ContentType="application/vnd.openxmlformats-package.relationships+xml"/>
  <Override PartName="/ppt/slides/_rels/slide1.xml.rels" ContentType="application/vnd.openxmlformats-package.relationships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887040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887040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9000" y="17686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049000" y="40582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2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49000" y="17686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8870400" cy="4384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887040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32828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049000" y="1768680"/>
            <a:ext cx="432828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1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049000" y="1768680"/>
            <a:ext cx="432828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328280" cy="43840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049000" y="17686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049000" y="40582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049000" y="176868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280"/>
            <a:ext cx="88696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>
          <a:blip r:embed="rId2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l-GR"/>
              <a:t>Κάντε κλικ εδώ για την επεξεργασία της μορφής του κειμένου του τίτλου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8870400" cy="43840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l-GR"/>
              <a:t>Κάντε κλικ εδώ για την επεξεργασία της μορφής των κειμένων διάρθρωσης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l-GR"/>
              <a:t>Δεύτερο επίπεδο διάρθρωσης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l-GR"/>
              <a:t>Τρίτο επίπεδο διάρθρωσης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l-GR"/>
              <a:t>Τέταρτο επίπεδο διάρθρωσης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l-GR"/>
              <a:t>Πέμπτο επίπεδο διάρθρωσης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l-GR"/>
              <a:t>Έκτο επίπεδο διάρθρωσης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l-GR"/>
              <a:t>Έβδομο επίπεδο διάρθρωσης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slideLayout" Target="../slideLayouts/slideLayout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1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5.gif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ustomShape 1"/>
          <p:cNvSpPr/>
          <p:nvPr/>
        </p:nvSpPr>
        <p:spPr>
          <a:xfrm>
            <a:off x="503640" y="30600"/>
            <a:ext cx="9070560" cy="126144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0000"/>
              </a:lnSpc>
            </a:pPr>
            <a:r>
              <a:rPr b="1" i="1" lang="el-GR" sz="4400">
                <a:solidFill>
                  <a:srgbClr val="ffffff"/>
                </a:solidFill>
                <a:latin typeface="Times New Roman"/>
              </a:rPr>
              <a:t>Literature</a:t>
            </a:r>
            <a:endParaRPr/>
          </a:p>
        </p:txBody>
      </p:sp>
      <p:pic>
        <p:nvPicPr>
          <p:cNvPr descr="" id="35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720000" y="1297440"/>
            <a:ext cx="8784000" cy="6153120"/>
          </a:xfrm>
          <a:prstGeom prst="rect">
            <a:avLst/>
          </a:prstGeom>
        </p:spPr>
      </p:pic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ustomShape 1"/>
          <p:cNvSpPr/>
          <p:nvPr/>
        </p:nvSpPr>
        <p:spPr>
          <a:xfrm>
            <a:off x="504000" y="345960"/>
            <a:ext cx="9070560" cy="117108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0000"/>
              </a:lnSpc>
            </a:pPr>
            <a:r>
              <a:rPr b="1" i="1" lang="el-GR" sz="4400">
                <a:solidFill>
                  <a:srgbClr val="ffffff"/>
                </a:solidFill>
                <a:latin typeface="Times New Roman"/>
              </a:rPr>
              <a:t>Kostis Palamas</a:t>
            </a:r>
            <a:endParaRPr/>
          </a:p>
        </p:txBody>
      </p:sp>
      <p:pic>
        <p:nvPicPr>
          <p:cNvPr descr="" id="61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3672000" y="1728000"/>
            <a:ext cx="6407280" cy="5614560"/>
          </a:xfrm>
          <a:prstGeom prst="rect">
            <a:avLst/>
          </a:prstGeom>
        </p:spPr>
      </p:pic>
      <p:sp>
        <p:nvSpPr>
          <p:cNvPr id="62" name="CustomShape 2"/>
          <p:cNvSpPr/>
          <p:nvPr/>
        </p:nvSpPr>
        <p:spPr>
          <a:xfrm>
            <a:off x="0" y="1907640"/>
            <a:ext cx="3455280" cy="2527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l-GR" sz="4000">
                <a:solidFill>
                  <a:srgbClr val="000000"/>
                </a:solidFill>
                <a:latin typeface="Times New Roman"/>
              </a:rPr>
              <a:t> </a:t>
            </a:r>
            <a:r>
              <a:rPr lang="el-GR" sz="4000">
                <a:solidFill>
                  <a:srgbClr val="000000"/>
                </a:solidFill>
                <a:latin typeface="Times New Roman"/>
              </a:rPr>
              <a:t>He was born in 13/1/1859 and died in 27/2/1943</a:t>
            </a:r>
            <a:endParaRPr/>
          </a:p>
        </p:txBody>
      </p:sp>
      <p:sp>
        <p:nvSpPr>
          <p:cNvPr id="63" name="CustomShape 3"/>
          <p:cNvSpPr/>
          <p:nvPr/>
        </p:nvSpPr>
        <p:spPr>
          <a:xfrm>
            <a:off x="0" y="4881960"/>
            <a:ext cx="3670920" cy="17960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i="1" lang="el-GR" sz="2800">
                <a:solidFill>
                  <a:srgbClr val="ffffff"/>
                </a:solidFill>
                <a:latin typeface="Calibri"/>
              </a:rPr>
              <a:t>“</a:t>
            </a:r>
            <a:r>
              <a:rPr i="1" lang="el-GR" sz="2800">
                <a:solidFill>
                  <a:srgbClr val="ffffff"/>
                </a:solidFill>
                <a:latin typeface="Calibri"/>
              </a:rPr>
              <a:t>... the greatness of nations is not measured by the acre, but with the heart and blood ...” </a:t>
            </a:r>
            <a:endParaRPr/>
          </a:p>
        </p:txBody>
      </p:sp>
    </p:spTree>
  </p:cSld>
  <p:timing>
    <p:tnLst>
      <p:par>
        <p:cTn dur="indefinite" id="14" nodeType="tmRoot" restart="never">
          <p:childTnLst>
            <p:seq>
              <p:cTn id="15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CustomShape 1"/>
          <p:cNvSpPr/>
          <p:nvPr/>
        </p:nvSpPr>
        <p:spPr>
          <a:xfrm>
            <a:off x="504000" y="345960"/>
            <a:ext cx="9070560" cy="117108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0000"/>
              </a:lnSpc>
            </a:pPr>
            <a:r>
              <a:rPr b="1" i="1" lang="el-GR" sz="4400">
                <a:solidFill>
                  <a:srgbClr val="ffffff"/>
                </a:solidFill>
                <a:latin typeface="Times New Roman"/>
              </a:rPr>
              <a:t>Konstantinos Kavafis</a:t>
            </a:r>
            <a:endParaRPr/>
          </a:p>
        </p:txBody>
      </p:sp>
      <p:pic>
        <p:nvPicPr>
          <p:cNvPr descr="" id="65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3672000" y="1829160"/>
            <a:ext cx="6407280" cy="5405400"/>
          </a:xfrm>
          <a:prstGeom prst="rect">
            <a:avLst/>
          </a:prstGeom>
        </p:spPr>
      </p:pic>
      <p:sp>
        <p:nvSpPr>
          <p:cNvPr id="66" name="CustomShape 2"/>
          <p:cNvSpPr/>
          <p:nvPr/>
        </p:nvSpPr>
        <p:spPr>
          <a:xfrm>
            <a:off x="0" y="1691640"/>
            <a:ext cx="3454920" cy="19180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l-GR" sz="4000">
                <a:solidFill>
                  <a:srgbClr val="000000"/>
                </a:solidFill>
                <a:latin typeface="Times New Roman"/>
              </a:rPr>
              <a:t>He was born in 1863 and died in 1933</a:t>
            </a:r>
            <a:endParaRPr/>
          </a:p>
        </p:txBody>
      </p:sp>
      <p:sp>
        <p:nvSpPr>
          <p:cNvPr id="67" name="CustomShape 3"/>
          <p:cNvSpPr/>
          <p:nvPr/>
        </p:nvSpPr>
        <p:spPr>
          <a:xfrm>
            <a:off x="0" y="3924000"/>
            <a:ext cx="3742920" cy="26485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i="1" lang="el-GR" sz="2800">
                <a:solidFill>
                  <a:srgbClr val="ffffff"/>
                </a:solidFill>
                <a:latin typeface="Calibri"/>
              </a:rPr>
              <a:t>“</a:t>
            </a:r>
            <a:r>
              <a:rPr i="1" lang="el-GR" sz="2800">
                <a:solidFill>
                  <a:srgbClr val="ffffff"/>
                </a:solidFill>
                <a:latin typeface="Calibri"/>
              </a:rPr>
              <a:t>... the married man lives like a dog and dies like a human. </a:t>
            </a:r>
            <a:endParaRPr/>
          </a:p>
          <a:p>
            <a:pPr>
              <a:lnSpc>
                <a:spcPct val="100000"/>
              </a:lnSpc>
            </a:pPr>
            <a:r>
              <a:rPr i="1" lang="el-GR" sz="2800">
                <a:solidFill>
                  <a:srgbClr val="ffffff"/>
                </a:solidFill>
                <a:latin typeface="Calibri"/>
              </a:rPr>
              <a:t>The unmarried lives like a human and dies like a dog ...”</a:t>
            </a:r>
            <a:endParaRPr/>
          </a:p>
        </p:txBody>
      </p:sp>
    </p:spTree>
  </p:cSld>
  <p:timing>
    <p:tnLst>
      <p:par>
        <p:cTn dur="indefinite" id="16" nodeType="tmRoot" restart="never">
          <p:childTnLst>
            <p:seq>
              <p:cTn id="17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CustomShape 1"/>
          <p:cNvSpPr/>
          <p:nvPr/>
        </p:nvSpPr>
        <p:spPr>
          <a:xfrm>
            <a:off x="504000" y="345960"/>
            <a:ext cx="9070560" cy="117108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0000"/>
              </a:lnSpc>
            </a:pPr>
            <a:r>
              <a:rPr b="1" i="1" lang="el-GR" sz="4400">
                <a:solidFill>
                  <a:srgbClr val="ffffff"/>
                </a:solidFill>
                <a:latin typeface="Times New Roman"/>
              </a:rPr>
              <a:t>Kostas Kariotakis</a:t>
            </a:r>
            <a:endParaRPr/>
          </a:p>
        </p:txBody>
      </p:sp>
      <p:pic>
        <p:nvPicPr>
          <p:cNvPr descr="" id="69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3888360" y="1656000"/>
            <a:ext cx="5903280" cy="5398560"/>
          </a:xfrm>
          <a:prstGeom prst="rect">
            <a:avLst/>
          </a:prstGeom>
        </p:spPr>
      </p:pic>
      <p:sp>
        <p:nvSpPr>
          <p:cNvPr id="70" name="CustomShape 2"/>
          <p:cNvSpPr/>
          <p:nvPr/>
        </p:nvSpPr>
        <p:spPr>
          <a:xfrm>
            <a:off x="0" y="1465560"/>
            <a:ext cx="4247280" cy="19180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l-GR" sz="2800">
                <a:solidFill>
                  <a:srgbClr val="000000"/>
                </a:solidFill>
                <a:latin typeface="Times New Roman"/>
              </a:rPr>
              <a:t> </a:t>
            </a:r>
            <a:r>
              <a:rPr lang="el-GR" sz="4000">
                <a:solidFill>
                  <a:srgbClr val="000000"/>
                </a:solidFill>
                <a:latin typeface="Times New Roman"/>
              </a:rPr>
              <a:t>He was born in 30/10/1896 and died in 1928.</a:t>
            </a:r>
            <a:endParaRPr/>
          </a:p>
        </p:txBody>
      </p:sp>
      <p:sp>
        <p:nvSpPr>
          <p:cNvPr id="71" name="CustomShape 3"/>
          <p:cNvSpPr/>
          <p:nvPr/>
        </p:nvSpPr>
        <p:spPr>
          <a:xfrm>
            <a:off x="0" y="4140000"/>
            <a:ext cx="4031280" cy="26485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i="1" lang="el-GR" sz="2800">
                <a:solidFill>
                  <a:srgbClr val="ffffff"/>
                </a:solidFill>
                <a:latin typeface="Calibri"/>
              </a:rPr>
              <a:t>“</a:t>
            </a:r>
            <a:r>
              <a:rPr i="1" lang="el-GR" sz="2800">
                <a:solidFill>
                  <a:srgbClr val="ffffff"/>
                </a:solidFill>
                <a:latin typeface="Calibri"/>
              </a:rPr>
              <a:t>... unruly body parts, transparent clothes, slimy mouths, hypocritical, unsuspecting creatures, and therefore  privileged…”</a:t>
            </a:r>
            <a:endParaRPr/>
          </a:p>
        </p:txBody>
      </p:sp>
    </p:spTree>
  </p:cSld>
  <p:timing>
    <p:tnLst>
      <p:par>
        <p:cTn dur="indefinite" id="18" nodeType="tmRoot" restart="never">
          <p:childTnLst>
            <p:seq>
              <p:cTn id="19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648000" y="2347560"/>
            <a:ext cx="8783640" cy="164556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0000"/>
              </a:lnSpc>
            </a:pPr>
            <a:r>
              <a:rPr b="1" i="1" lang="el-GR" sz="5400">
                <a:solidFill>
                  <a:srgbClr val="ffffff"/>
                </a:solidFill>
                <a:latin typeface="Times New Roman"/>
              </a:rPr>
              <a:t>Students prefer Greek or foreign literature?!</a:t>
            </a:r>
            <a:endParaRPr/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ustomShape 1"/>
          <p:cNvSpPr/>
          <p:nvPr/>
        </p:nvSpPr>
        <p:spPr>
          <a:xfrm>
            <a:off x="431640" y="2628000"/>
            <a:ext cx="9070560" cy="126144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0000"/>
              </a:lnSpc>
            </a:pPr>
            <a:r>
              <a:rPr b="1" i="1" lang="el-GR" sz="5400">
                <a:solidFill>
                  <a:srgbClr val="ffffff"/>
                </a:solidFill>
                <a:latin typeface="Times New Roman"/>
              </a:rPr>
              <a:t>On the other hand. . .</a:t>
            </a:r>
            <a:endParaRPr/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503640" y="1475640"/>
            <a:ext cx="9070560" cy="328896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0000"/>
              </a:lnSpc>
            </a:pPr>
            <a:r>
              <a:rPr b="1" i="1" lang="el-GR" sz="5400">
                <a:solidFill>
                  <a:srgbClr val="ffffff"/>
                </a:solidFill>
                <a:latin typeface="Times New Roman"/>
              </a:rPr>
              <a:t>Another point of view...</a:t>
            </a:r>
            <a:endParaRPr/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504000" y="313200"/>
            <a:ext cx="9070560" cy="123696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0000"/>
              </a:lnSpc>
            </a:pPr>
            <a:r>
              <a:rPr b="1" i="1" lang="el-GR" sz="4400">
                <a:solidFill>
                  <a:srgbClr val="ffffff"/>
                </a:solidFill>
                <a:latin typeface="Times New Roman"/>
              </a:rPr>
              <a:t>The authors that are mostly read in Greece are:</a:t>
            </a:r>
            <a:endParaRPr/>
          </a:p>
        </p:txBody>
      </p:sp>
      <p:sp>
        <p:nvSpPr>
          <p:cNvPr id="76" name="CustomShape 2"/>
          <p:cNvSpPr/>
          <p:nvPr/>
        </p:nvSpPr>
        <p:spPr>
          <a:xfrm>
            <a:off x="504000" y="1769040"/>
            <a:ext cx="9070560" cy="4898160"/>
          </a:xfrm>
          <a:prstGeom prst="rect">
            <a:avLst/>
          </a:prstGeom>
        </p:spPr>
        <p:txBody>
          <a:bodyPr bIns="0" lIns="0" rIns="0" tIns="0"/>
          <a:p>
            <a:r>
              <a:rPr lang="el-GR" sz="3200">
                <a:solidFill>
                  <a:srgbClr val="ffffff"/>
                </a:solidFill>
                <a:latin typeface="Times New Roman"/>
                <a:ea typeface="Arial Unicode MS"/>
              </a:rPr>
              <a:t>Alki Zei, Jorz Sarri, Menelaus Lountemis, Konstantinos Kavafis, Evgenios Trivizas, Papadiamantis etc.</a:t>
            </a:r>
            <a:endParaRPr/>
          </a:p>
          <a:p>
            <a:endParaRPr/>
          </a:p>
          <a:p>
            <a:endParaRPr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r>
              <a:rPr lang="el-GR" sz="3200">
                <a:solidFill>
                  <a:srgbClr val="ffffff"/>
                </a:solidFill>
                <a:latin typeface="Times New Roman"/>
                <a:ea typeface="Arial Unicode MS"/>
              </a:rPr>
              <a:t>And the ones we study at school are:Alki Zei, Papadiamantis, Kavafis, Ritsos, Kariotakis, Dido Sotiriou, Antoine De Saint Exuperi, Kazantzakis, Jorz Sarri etc.</a:t>
            </a:r>
            <a:endParaRPr/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431640" y="2627640"/>
            <a:ext cx="11088000" cy="6991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i="1" lang="el-GR" sz="4000">
                <a:solidFill>
                  <a:srgbClr val="ffffff"/>
                </a:solidFill>
                <a:latin typeface="Times New Roman"/>
              </a:rPr>
              <a:t>Another study about literature… </a:t>
            </a:r>
            <a:endParaRPr/>
          </a:p>
        </p:txBody>
      </p:sp>
    </p:spTree>
  </p:cSld>
  <p:timing>
    <p:tnLst>
      <p:par>
        <p:cTn dur="indefinite" id="20" nodeType="tmRoot" restart="never">
          <p:childTnLst>
            <p:seq>
              <p:cTn id="21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504000" y="346320"/>
            <a:ext cx="9070560" cy="6365520"/>
          </a:xfrm>
          <a:prstGeom prst="rect">
            <a:avLst/>
          </a:prstGeom>
        </p:spPr>
        <p:txBody>
          <a:bodyPr anchor="ctr" bIns="0" lIns="0" rIns="0" tIns="0"/>
          <a:p>
            <a:r>
              <a:rPr b="1" i="1" lang="el-GR" sz="4400">
                <a:solidFill>
                  <a:srgbClr val="ffffff"/>
                </a:solidFill>
                <a:latin typeface="Arial"/>
              </a:rPr>
              <a:t>Xenia Doulka</a:t>
            </a:r>
            <a:endParaRPr/>
          </a:p>
          <a:p>
            <a:r>
              <a:rPr b="1" i="1" lang="el-GR" sz="4400">
                <a:solidFill>
                  <a:srgbClr val="ffffff"/>
                </a:solidFill>
                <a:latin typeface="Arial"/>
              </a:rPr>
              <a:t>Fenia Koutsoumpelia</a:t>
            </a:r>
            <a:endParaRPr/>
          </a:p>
          <a:p>
            <a:pPr algn="ctr">
              <a:lnSpc>
                <a:spcPct val="100000"/>
              </a:lnSpc>
            </a:pPr>
            <a:r>
              <a:rPr b="1" i="1" lang="el-GR" sz="4400">
                <a:solidFill>
                  <a:srgbClr val="ffffff"/>
                </a:solidFill>
                <a:latin typeface="Arial"/>
              </a:rPr>
              <a:t>Dorita Metallinou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504000" y="301320"/>
            <a:ext cx="9070560" cy="126144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0000"/>
              </a:lnSpc>
            </a:pPr>
            <a:r>
              <a:rPr b="1" i="1" lang="el-GR" sz="4400">
                <a:solidFill>
                  <a:srgbClr val="ffffff"/>
                </a:solidFill>
                <a:latin typeface="Times New Roman"/>
              </a:rPr>
              <a:t>The beginning of literature in Greece</a:t>
            </a:r>
            <a:endParaRPr/>
          </a:p>
        </p:txBody>
      </p:sp>
      <p:sp>
        <p:nvSpPr>
          <p:cNvPr id="37" name="CustomShape 2"/>
          <p:cNvSpPr/>
          <p:nvPr/>
        </p:nvSpPr>
        <p:spPr>
          <a:xfrm>
            <a:off x="504000" y="1769040"/>
            <a:ext cx="9070560" cy="4383720"/>
          </a:xfrm>
          <a:prstGeom prst="rect">
            <a:avLst/>
          </a:prstGeom>
        </p:spPr>
        <p:txBody>
          <a:bodyPr bIns="0" lIns="0" rIns="0" tIns="0"/>
          <a:p>
            <a:r>
              <a:rPr lang="el-GR" sz="3200">
                <a:solidFill>
                  <a:srgbClr val="ffffff"/>
                </a:solidFill>
                <a:latin typeface="Times New Roman"/>
                <a:ea typeface="Arial Unicode MS"/>
              </a:rPr>
              <a:t>	</a:t>
            </a:r>
            <a:r>
              <a:rPr lang="el-GR" sz="3200">
                <a:solidFill>
                  <a:srgbClr val="ffffff"/>
                </a:solidFill>
                <a:latin typeface="Times New Roman"/>
                <a:ea typeface="Arial Unicode MS"/>
              </a:rPr>
              <a:t>Poetry was a part of Greek literature ever since the ancient Greece.</a:t>
            </a:r>
            <a:endParaRPr/>
          </a:p>
          <a:p>
            <a:r>
              <a:rPr lang="el-GR" sz="3200">
                <a:solidFill>
                  <a:srgbClr val="ffffff"/>
                </a:solidFill>
                <a:latin typeface="Times New Roman"/>
                <a:ea typeface="Arial Unicode MS"/>
              </a:rPr>
              <a:t>Some famous poets were Aristofanes, Eshilos, Euripides, Sofokles, Sapfw and Homer.</a:t>
            </a:r>
            <a:endParaRPr/>
          </a:p>
          <a:p>
            <a:pPr>
              <a:lnSpc>
                <a:spcPct val="100000"/>
              </a:lnSpc>
            </a:pPr>
            <a:r>
              <a:rPr lang="el-GR" sz="3200">
                <a:solidFill>
                  <a:srgbClr val="ffffff"/>
                </a:solidFill>
                <a:latin typeface="Times New Roman"/>
                <a:ea typeface="Arial Unicode MS"/>
              </a:rPr>
              <a:t>Many people still read ancient Greek literature and students have school lessons based on it.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504000" y="262080"/>
            <a:ext cx="9070560" cy="1340280"/>
          </a:xfrm>
          <a:prstGeom prst="rect">
            <a:avLst/>
          </a:prstGeom>
        </p:spPr>
        <p:txBody>
          <a:bodyPr anchor="ctr" bIns="0" lIns="0" rIns="0" tIns="0"/>
          <a:p>
            <a:r>
              <a:rPr b="1" i="1" lang="el-GR" sz="4400">
                <a:solidFill>
                  <a:srgbClr val="ffffff"/>
                </a:solidFill>
                <a:latin typeface="Times New Roman"/>
              </a:rPr>
              <a:t>Greek literature all around the world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39" name="CustomShape 2"/>
          <p:cNvSpPr/>
          <p:nvPr/>
        </p:nvSpPr>
        <p:spPr>
          <a:xfrm>
            <a:off x="504000" y="1337400"/>
            <a:ext cx="9070560" cy="4383720"/>
          </a:xfrm>
          <a:prstGeom prst="rect">
            <a:avLst/>
          </a:prstGeom>
        </p:spPr>
        <p:txBody>
          <a:bodyPr anchor="ctr" bIns="0" lIns="0" rIns="0" tIns="0"/>
          <a:p>
            <a:r>
              <a:rPr b="1" i="1" lang="el-GR" sz="4400">
                <a:solidFill>
                  <a:srgbClr val="ffffff"/>
                </a:solidFill>
                <a:latin typeface="Arial"/>
              </a:rPr>
              <a:t>Many Greek poets are known worldwide, some of them are also awarded with the Nobel prize.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40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4447800" y="1945080"/>
            <a:ext cx="5631480" cy="5613480"/>
          </a:xfrm>
          <a:prstGeom prst="rect">
            <a:avLst/>
          </a:prstGeom>
        </p:spPr>
      </p:pic>
      <p:sp>
        <p:nvSpPr>
          <p:cNvPr id="41" name="CustomShape 1"/>
          <p:cNvSpPr/>
          <p:nvPr/>
        </p:nvSpPr>
        <p:spPr>
          <a:xfrm>
            <a:off x="431640" y="0"/>
            <a:ext cx="9070560" cy="117108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0000"/>
              </a:lnSpc>
            </a:pPr>
            <a:r>
              <a:rPr b="1" i="1" lang="el-GR" sz="4400">
                <a:solidFill>
                  <a:srgbClr val="ffffff"/>
                </a:solidFill>
                <a:latin typeface="Times New Roman"/>
              </a:rPr>
              <a:t>George Seferis</a:t>
            </a:r>
            <a:endParaRPr/>
          </a:p>
        </p:txBody>
      </p:sp>
      <p:sp>
        <p:nvSpPr>
          <p:cNvPr id="42" name="CustomShape 2"/>
          <p:cNvSpPr/>
          <p:nvPr/>
        </p:nvSpPr>
        <p:spPr>
          <a:xfrm>
            <a:off x="0" y="1907640"/>
            <a:ext cx="4031280" cy="19180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l-GR" sz="4000">
                <a:solidFill>
                  <a:srgbClr val="000000"/>
                </a:solidFill>
                <a:latin typeface="Times New Roman"/>
              </a:rPr>
              <a:t>He was born in 29/2/1900 and  died in 20/9/1971 </a:t>
            </a:r>
            <a:endParaRPr/>
          </a:p>
        </p:txBody>
      </p:sp>
      <p:sp>
        <p:nvSpPr>
          <p:cNvPr id="43" name="CustomShape 3"/>
          <p:cNvSpPr/>
          <p:nvPr/>
        </p:nvSpPr>
        <p:spPr>
          <a:xfrm>
            <a:off x="0" y="-11797200"/>
            <a:ext cx="10079640" cy="11796840"/>
          </a:xfrm>
          <a:prstGeom prst="rect">
            <a:avLst/>
          </a:prstGeom>
        </p:spPr>
        <p:txBody>
          <a:bodyPr anchor="ctr" bIns="45000" lIns="90000" rIns="90000" tIns="45000" wrap="none"/>
          <a:p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44" name="CustomShape 4"/>
          <p:cNvSpPr/>
          <p:nvPr/>
        </p:nvSpPr>
        <p:spPr>
          <a:xfrm>
            <a:off x="0" y="5292000"/>
            <a:ext cx="4319280" cy="10645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i="1" lang="el-GR" sz="3200">
                <a:solidFill>
                  <a:srgbClr val="ffffff"/>
                </a:solidFill>
                <a:latin typeface="Calibri"/>
              </a:rPr>
              <a:t>“</a:t>
            </a:r>
            <a:r>
              <a:rPr i="1" lang="el-GR" sz="3200">
                <a:solidFill>
                  <a:srgbClr val="ffffff"/>
                </a:solidFill>
                <a:latin typeface="Calibri"/>
              </a:rPr>
              <a:t>...and the man ended up a lifeless sack…”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45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584000" y="971640"/>
            <a:ext cx="7586640" cy="5615640"/>
          </a:xfrm>
          <a:prstGeom prst="rect">
            <a:avLst/>
          </a:prstGeom>
        </p:spPr>
      </p:pic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46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5040000" y="971640"/>
            <a:ext cx="5039640" cy="6282000"/>
          </a:xfrm>
          <a:prstGeom prst="rect">
            <a:avLst/>
          </a:prstGeom>
        </p:spPr>
      </p:pic>
      <p:sp>
        <p:nvSpPr>
          <p:cNvPr id="47" name="CustomShape 1"/>
          <p:cNvSpPr/>
          <p:nvPr/>
        </p:nvSpPr>
        <p:spPr>
          <a:xfrm>
            <a:off x="2448000" y="251280"/>
            <a:ext cx="5183640" cy="7599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i="1" lang="el-GR" sz="4400">
                <a:solidFill>
                  <a:srgbClr val="ffffff"/>
                </a:solidFill>
                <a:latin typeface="Times New Roman"/>
              </a:rPr>
              <a:t>Odysseus Elytis</a:t>
            </a:r>
            <a:endParaRPr/>
          </a:p>
        </p:txBody>
      </p:sp>
      <p:sp>
        <p:nvSpPr>
          <p:cNvPr id="48" name="CustomShape 2"/>
          <p:cNvSpPr/>
          <p:nvPr/>
        </p:nvSpPr>
        <p:spPr>
          <a:xfrm>
            <a:off x="720000" y="1907640"/>
            <a:ext cx="3671280" cy="25275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l-GR" sz="4000">
                <a:solidFill>
                  <a:srgbClr val="000000"/>
                </a:solidFill>
                <a:latin typeface="Times New Roman"/>
              </a:rPr>
              <a:t>He was born in  2/11/1911 and died in  18/3/1996</a:t>
            </a:r>
            <a:endParaRPr/>
          </a:p>
        </p:txBody>
      </p:sp>
      <p:sp>
        <p:nvSpPr>
          <p:cNvPr id="49" name="CustomShape 3"/>
          <p:cNvSpPr/>
          <p:nvPr/>
        </p:nvSpPr>
        <p:spPr>
          <a:xfrm>
            <a:off x="504000" y="5043960"/>
            <a:ext cx="3887280" cy="179532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i="1" lang="el-GR" sz="2800">
                <a:solidFill>
                  <a:srgbClr val="ffffff"/>
                </a:solidFill>
                <a:latin typeface="Calibri"/>
              </a:rPr>
              <a:t>“ </a:t>
            </a:r>
            <a:r>
              <a:rPr i="1" lang="el-GR" sz="2800">
                <a:solidFill>
                  <a:srgbClr val="ffffff"/>
                </a:solidFill>
                <a:latin typeface="Calibri"/>
              </a:rPr>
              <a:t>... fishing is the sea where the smell of fish sparkles so do not look in vain ...” </a:t>
            </a:r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50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0079640" cy="7558560"/>
          </a:xfrm>
          <a:prstGeom prst="rect">
            <a:avLst/>
          </a:prstGeom>
        </p:spPr>
      </p:pic>
      <p:pic>
        <p:nvPicPr>
          <p:cNvPr descr="" id="51" name="AXION ESTI ODYSSEAS ELITIS mikis theodorakis greek music.mp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-360"/>
            <a:ext cx="538560" cy="539280"/>
          </a:xfrm>
          <a:prstGeom prst="rect">
            <a:avLst/>
          </a:prstGeom>
        </p:spPr>
      </p:pic>
    </p:spTree>
  </p:cSld>
  <p:timing>
    <p:tnLst>
      <p:par>
        <p:cTn dur="indefinite" id="5" nodeType="tmRoot" restart="never">
          <p:childTnLst>
            <p:seq>
              <p:cTn fill="hold" id="6" nodeType="interactiveSeq" restart="whenNotActive">
                <p:childTnLst>
                  <p:par>
                    <p:cTn fill="hold" id="7"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id="9" nodeType="clickEffect" presetClass="mediacall">
                                  <p:stCondLst>
                                    <p:cond delay="0"/>
                                  </p:stCondLst>
                                  <p:childTnLst/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52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3912480" y="1640880"/>
            <a:ext cx="6167160" cy="5918040"/>
          </a:xfrm>
          <a:prstGeom prst="rect">
            <a:avLst/>
          </a:prstGeom>
        </p:spPr>
      </p:pic>
      <p:sp>
        <p:nvSpPr>
          <p:cNvPr id="53" name="CustomShape 1"/>
          <p:cNvSpPr/>
          <p:nvPr/>
        </p:nvSpPr>
        <p:spPr>
          <a:xfrm>
            <a:off x="0" y="1475640"/>
            <a:ext cx="4031280" cy="19180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l-GR" sz="4000">
                <a:solidFill>
                  <a:srgbClr val="000000"/>
                </a:solidFill>
                <a:latin typeface="Times New Roman"/>
              </a:rPr>
              <a:t>He was born in 1/5/1909 and died in 11/11/1990</a:t>
            </a:r>
            <a:endParaRPr/>
          </a:p>
        </p:txBody>
      </p:sp>
      <p:sp>
        <p:nvSpPr>
          <p:cNvPr id="54" name="CustomShape 2"/>
          <p:cNvSpPr/>
          <p:nvPr/>
        </p:nvSpPr>
        <p:spPr>
          <a:xfrm>
            <a:off x="3672000" y="323280"/>
            <a:ext cx="4103280" cy="75996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i="1" lang="el-GR" sz="4400">
                <a:solidFill>
                  <a:srgbClr val="ffffff"/>
                </a:solidFill>
                <a:latin typeface="Times New Roman"/>
              </a:rPr>
              <a:t>John Ritsos</a:t>
            </a:r>
            <a:endParaRPr/>
          </a:p>
        </p:txBody>
      </p:sp>
      <p:sp>
        <p:nvSpPr>
          <p:cNvPr id="55" name="CustomShape 3"/>
          <p:cNvSpPr/>
          <p:nvPr/>
        </p:nvSpPr>
        <p:spPr>
          <a:xfrm>
            <a:off x="0" y="4860000"/>
            <a:ext cx="3814920" cy="13694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i="1" lang="el-GR" sz="2800">
                <a:solidFill>
                  <a:srgbClr val="ffffff"/>
                </a:solidFill>
                <a:latin typeface="Calibri"/>
              </a:rPr>
              <a:t>“ </a:t>
            </a:r>
            <a:r>
              <a:rPr i="1" lang="el-GR" sz="2800">
                <a:solidFill>
                  <a:srgbClr val="ffffff"/>
                </a:solidFill>
                <a:latin typeface="Calibri"/>
              </a:rPr>
              <a:t>... many verses are like doors, closed doors… like dilapidated houses ...”</a:t>
            </a:r>
            <a:endParaRPr/>
          </a:p>
        </p:txBody>
      </p:sp>
    </p:spTree>
  </p:cSld>
  <p:timing>
    <p:tnLst>
      <p:par>
        <p:cTn dur="indefinite" id="10" nodeType="tmRoot" restart="never">
          <p:childTnLst>
            <p:seq>
              <p:cTn id="11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CustomShape 1"/>
          <p:cNvSpPr/>
          <p:nvPr/>
        </p:nvSpPr>
        <p:spPr>
          <a:xfrm>
            <a:off x="504000" y="345960"/>
            <a:ext cx="9070560" cy="1171080"/>
          </a:xfrm>
          <a:prstGeom prst="rect">
            <a:avLst/>
          </a:prstGeom>
        </p:spPr>
        <p:txBody>
          <a:bodyPr anchor="ctr" bIns="0" lIns="0" rIns="0" tIns="0"/>
          <a:p>
            <a:pPr algn="ctr">
              <a:lnSpc>
                <a:spcPct val="100000"/>
              </a:lnSpc>
            </a:pPr>
            <a:r>
              <a:rPr b="1" i="1" lang="el-GR" sz="4400">
                <a:solidFill>
                  <a:srgbClr val="ffffff"/>
                </a:solidFill>
                <a:latin typeface="Times New Roman"/>
              </a:rPr>
              <a:t>Nickos Kazantzakis</a:t>
            </a:r>
            <a:endParaRPr/>
          </a:p>
        </p:txBody>
      </p:sp>
      <p:pic>
        <p:nvPicPr>
          <p:cNvPr descr="" id="57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4119120" y="1475640"/>
            <a:ext cx="5312520" cy="6082920"/>
          </a:xfrm>
          <a:prstGeom prst="rect">
            <a:avLst/>
          </a:prstGeom>
        </p:spPr>
      </p:pic>
      <p:sp>
        <p:nvSpPr>
          <p:cNvPr id="58" name="CustomShape 2"/>
          <p:cNvSpPr/>
          <p:nvPr/>
        </p:nvSpPr>
        <p:spPr>
          <a:xfrm>
            <a:off x="0" y="2123640"/>
            <a:ext cx="4592520" cy="191808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el-GR" sz="4000">
                <a:solidFill>
                  <a:srgbClr val="000000"/>
                </a:solidFill>
                <a:latin typeface="Times New Roman"/>
              </a:rPr>
              <a:t> </a:t>
            </a:r>
            <a:r>
              <a:rPr lang="el-GR" sz="4000">
                <a:solidFill>
                  <a:srgbClr val="000000"/>
                </a:solidFill>
                <a:latin typeface="Times New Roman"/>
              </a:rPr>
              <a:t>He was born in 18/2/1883 and died in 26/10/1957</a:t>
            </a:r>
            <a:endParaRPr/>
          </a:p>
        </p:txBody>
      </p:sp>
      <p:sp>
        <p:nvSpPr>
          <p:cNvPr id="59" name="CustomShape 3"/>
          <p:cNvSpPr/>
          <p:nvPr/>
        </p:nvSpPr>
        <p:spPr>
          <a:xfrm>
            <a:off x="0" y="5652000"/>
            <a:ext cx="4247280" cy="942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i="1" lang="el-GR" sz="2800">
                <a:solidFill>
                  <a:srgbClr val="ffffff"/>
                </a:solidFill>
                <a:latin typeface="Calibri"/>
              </a:rPr>
              <a:t>“ </a:t>
            </a:r>
            <a:r>
              <a:rPr i="1" lang="el-GR" sz="2800">
                <a:solidFill>
                  <a:srgbClr val="ffffff"/>
                </a:solidFill>
                <a:latin typeface="Calibri"/>
              </a:rPr>
              <a:t>... a lightning is our life, but we still anticipate ...”</a:t>
            </a:r>
            <a:endParaRPr/>
          </a:p>
        </p:txBody>
      </p:sp>
    </p:spTree>
  </p:cSld>
  <p:timing>
    <p:tnLst>
      <p:par>
        <p:cTn dur="indefinite" id="12" nodeType="tmRoot" restart="never">
          <p:childTnLst>
            <p:seq>
              <p:cTn id="13" nodeType="mainSeq">
                <p:childTnLst/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