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0.png" ContentType="image/png"/>
  <Override PartName="/ppt/media/image4.jpeg" ContentType="image/jpeg"/>
  <Override PartName="/ppt/media/image8.png" ContentType="image/png"/>
  <Override PartName="/ppt/media/image3.png" ContentType="image/png"/>
  <Override PartName="/ppt/media/image7.png" ContentType="image/png"/>
  <Override PartName="/ppt/media/image2.png" ContentType="image/png"/>
  <Override PartName="/ppt/media/image6.jpeg" ContentType="image/jpeg"/>
  <Override PartName="/ppt/media/image11.png" ContentType="image/png"/>
  <Override PartName="/ppt/media/image1.png" ContentType="image/png"/>
  <Override PartName="/ppt/media/image5.png" ContentType="image/png"/>
  <Override PartName="/ppt/media/image9.png" ContentType="image/pn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charts/chart4.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sz="1300"/>
              <a:t>are you interested in the history of the national day, especially do we know about the history</a:t>
            </a:r>
          </a:p>
        </c:rich>
      </c:tx>
    </c:title>
    <c:plotArea>
      <c:layout/>
      <c:pieChart>
        <c:varyColors val="1"/>
        <c:ser>
          <c:idx val="0"/>
          <c:order val="0"/>
          <c:tx>
            <c:strRef>
              <c:f>label 0</c:f>
              <c:strCache>
                <c:ptCount val="1"/>
                <c:pt idx="0">
                  <c:v>PERCENT</c:v>
                </c:pt>
              </c:strCache>
            </c:strRef>
          </c:tx>
          <c:spPr>
            <a:solidFill>
              <a:srgbClr val="004586"/>
            </a:solidFill>
            <a:ln>
              <a:solidFill>
                <a:srgbClr val="000000"/>
              </a:solidFill>
            </a:ln>
          </c:spPr>
          <c:explosion val="0"/>
          <c:dPt>
            <c:idx val="0"/>
            <c:spPr>
              <a:solidFill>
                <a:srgbClr val="004586"/>
              </a:solidFill>
              <a:ln>
                <a:solidFill>
                  <a:srgbClr val="000000"/>
                </a:solidFill>
              </a:ln>
            </c:spPr>
          </c:dPt>
          <c:dPt>
            <c:idx val="1"/>
            <c:spPr>
              <a:solidFill>
                <a:srgbClr val="ff420e"/>
              </a:solidFill>
              <a:ln>
                <a:solidFill>
                  <a:srgbClr val="000000"/>
                </a:solidFill>
              </a:ln>
            </c:spPr>
          </c:dPt>
          <c:dPt>
            <c:idx val="2"/>
            <c:spPr>
              <a:solidFill>
                <a:srgbClr val="ffd320"/>
              </a:solidFill>
              <a:ln>
                <a:solidFill>
                  <a:srgbClr val="000000"/>
                </a:solidFill>
              </a:ln>
            </c:spPr>
          </c:dPt>
          <c:cat>
            <c:strRef>
              <c:f>categories</c:f>
              <c:strCache>
                <c:ptCount val="3"/>
                <c:pt idx="0">
                  <c:v>YES</c:v>
                </c:pt>
                <c:pt idx="1">
                  <c:v>PROPABLY NO</c:v>
                </c:pt>
                <c:pt idx="2">
                  <c:v>NO</c:v>
                </c:pt>
              </c:strCache>
            </c:strRef>
          </c:cat>
          <c:val>
            <c:numRef>
              <c:f>0</c:f>
              <c:numCache>
                <c:formatCode>General</c:formatCode>
                <c:ptCount val="3"/>
                <c:pt idx="0">
                  <c:v>81</c:v>
                </c:pt>
                <c:pt idx="1">
                  <c:v>10</c:v>
                </c:pt>
                <c:pt idx="2">
                  <c:v>9</c:v>
                </c:pt>
              </c:numCache>
            </c:numRef>
          </c:val>
        </c:ser>
        <c:firstSliceAng val="0"/>
      </c:pieChart>
      <c:spPr>
        <a:ln>
          <a:solidFill>
            <a:srgbClr val="b3b3b3"/>
          </a:solidFill>
        </a:ln>
      </c:spPr>
    </c:plotArea>
    <c:legend>
      <c:legendPos val="r"/>
      <c:spPr/>
    </c:legend>
    <c:plotVisOnly val="1"/>
  </c:chart>
  <c:spPr>
    <a:solidFill>
      <a:srgbClr val="ffffff"/>
    </a:solidFill>
  </c:spPr>
</c:chartSpace>
</file>

<file path=ppt/charts/chart2.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sz="1300"/>
              <a:t>does it make sense for us to celebrate the national day </a:t>
            </a:r>
          </a:p>
        </c:rich>
      </c:tx>
    </c:title>
    <c:plotArea>
      <c:layout/>
      <c:barChart>
        <c:barDir val="col"/>
        <c:grouping val="stacked"/>
        <c:ser>
          <c:idx val="0"/>
          <c:order val="0"/>
          <c:tx>
            <c:strRef>
              <c:f>label 0</c:f>
              <c:strCache>
                <c:ptCount val="1"/>
                <c:pt idx="0">
                  <c:v>PERCENT</c:v>
                </c:pt>
              </c:strCache>
            </c:strRef>
          </c:tx>
          <c:spPr>
            <a:solidFill>
              <a:srgbClr val="004586"/>
            </a:solidFill>
            <a:ln>
              <a:solidFill>
                <a:srgbClr val="000000"/>
              </a:solidFill>
            </a:ln>
          </c:spPr>
          <c:cat>
            <c:strRef>
              <c:f>categories</c:f>
              <c:strCache>
                <c:ptCount val="2"/>
                <c:pt idx="0">
                  <c:v>YES</c:v>
                </c:pt>
                <c:pt idx="1">
                  <c:v>NO</c:v>
                </c:pt>
              </c:strCache>
            </c:strRef>
          </c:cat>
          <c:val>
            <c:numRef>
              <c:f>0</c:f>
              <c:numCache>
                <c:formatCode>General</c:formatCode>
                <c:ptCount val="2"/>
                <c:pt idx="0">
                  <c:v>69</c:v>
                </c:pt>
                <c:pt idx="1">
                  <c:v>31</c:v>
                </c:pt>
              </c:numCache>
            </c:numRef>
          </c:val>
        </c:ser>
        <c:gapWidth val="100"/>
        <c:axId val="6353"/>
        <c:axId val="18591"/>
      </c:barChart>
      <c:catAx>
        <c:axId val="6353"/>
        <c:scaling>
          <c:orientation val="minMax"/>
        </c:scaling>
        <c:axPos val="b"/>
        <c:majorTickMark val="out"/>
        <c:minorTickMark val="none"/>
        <c:tickLblPos val="nextTo"/>
        <c:crossAx val="18591"/>
        <c:crossesAt val="0"/>
        <c:lblAlgn val="ctr"/>
        <c:auto val="1"/>
        <c:lblOffset val="100"/>
        <c:spPr>
          <a:ln>
            <a:solidFill>
              <a:srgbClr val="b3b3b3"/>
            </a:solidFill>
          </a:ln>
        </c:spPr>
      </c:catAx>
      <c:valAx>
        <c:axId val="18591"/>
        <c:scaling>
          <c:orientation val="minMax"/>
        </c:scaling>
        <c:axPos val="l"/>
        <c:majorGridlines>
          <c:spPr>
            <a:ln>
              <a:solidFill>
                <a:srgbClr val="b3b3b3"/>
              </a:solidFill>
            </a:ln>
          </c:spPr>
        </c:majorGridlines>
        <c:majorTickMark val="out"/>
        <c:minorTickMark val="none"/>
        <c:tickLblPos val="nextTo"/>
        <c:crossAx val="6353"/>
        <c:crossesAt val="0"/>
        <c:spPr>
          <a:ln>
            <a:solidFill>
              <a:srgbClr val="b3b3b3"/>
            </a:solidFill>
          </a:ln>
        </c:spPr>
      </c:valAx>
      <c:spPr>
        <a:ln>
          <a:solidFill>
            <a:srgbClr val="b3b3b3"/>
          </a:solidFill>
        </a:ln>
      </c:spPr>
    </c:plotArea>
    <c:legend>
      <c:legendPos val="r"/>
      <c:spPr/>
    </c:legend>
    <c:plotVisOnly val="1"/>
  </c:chart>
  <c:spPr>
    <a:solidFill>
      <a:srgbClr val="ffffff"/>
    </a:solidFill>
  </c:spPr>
</c:chartSpace>
</file>

<file path=ppt/charts/chart3.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sz="1300"/>
              <a:t>is the national day a part of the national identity</a:t>
            </a:r>
          </a:p>
        </c:rich>
      </c:tx>
    </c:title>
    <c:view3D>
      <c:rotX val="11"/>
      <c:rotY val="25"/>
      <c:perspective val="40"/>
      <c:rAngAx val="1"/>
    </c:view3D>
    <c:backWall>
      <c:spPr>
        <a:ln>
          <a:solidFill>
            <a:srgbClr val="b3b3b3"/>
          </a:solidFill>
        </a:ln>
      </c:spPr>
    </c:backWall>
    <c:floor>
      <c:spPr>
        <a:solidFill>
          <a:srgbClr val="cccccc"/>
        </a:solidFill>
      </c:spPr>
    </c:floor>
    <c:plotArea>
      <c:layout/>
      <c:bar3DChart>
        <c:barDir val="col"/>
        <c:grouping val="clustered"/>
        <c:ser>
          <c:idx val="0"/>
          <c:order val="0"/>
          <c:tx>
            <c:strRef>
              <c:f>label 0</c:f>
              <c:strCache>
                <c:ptCount val="1"/>
                <c:pt idx="0">
                  <c:v>PERCENT</c:v>
                </c:pt>
              </c:strCache>
            </c:strRef>
          </c:tx>
          <c:spPr>
            <a:solidFill>
              <a:srgbClr val="004586"/>
            </a:solidFill>
            <a:ln>
              <a:solidFill>
                <a:srgbClr val="000000"/>
              </a:solidFill>
            </a:ln>
          </c:spPr>
          <c:cat>
            <c:strRef>
              <c:f>categories</c:f>
              <c:strCache>
                <c:ptCount val="2"/>
                <c:pt idx="0">
                  <c:v>YES</c:v>
                </c:pt>
                <c:pt idx="1">
                  <c:v>NO</c:v>
                </c:pt>
              </c:strCache>
            </c:strRef>
          </c:cat>
          <c:val>
            <c:numRef>
              <c:f>0</c:f>
              <c:numCache>
                <c:formatCode>General</c:formatCode>
                <c:ptCount val="2"/>
                <c:pt idx="0">
                  <c:v>84</c:v>
                </c:pt>
                <c:pt idx="1">
                  <c:v>16</c:v>
                </c:pt>
              </c:numCache>
            </c:numRef>
          </c:val>
        </c:ser>
        <c:shape val="box"/>
        <c:gapWidth val="100"/>
        <c:axId val="2030"/>
        <c:axId val="22535"/>
        <c:axId val="0"/>
      </c:bar3DChart>
      <c:catAx>
        <c:axId val="2030"/>
        <c:scaling>
          <c:orientation val="minMax"/>
        </c:scaling>
        <c:axPos val="b"/>
        <c:majorTickMark val="out"/>
        <c:minorTickMark val="none"/>
        <c:tickLblPos val="nextTo"/>
        <c:crossAx val="22535"/>
        <c:crossesAt val="0"/>
        <c:lblAlgn val="ctr"/>
        <c:auto val="1"/>
        <c:lblOffset val="100"/>
        <c:spPr>
          <a:ln>
            <a:solidFill>
              <a:srgbClr val="b3b3b3"/>
            </a:solidFill>
          </a:ln>
        </c:spPr>
      </c:catAx>
      <c:valAx>
        <c:axId val="22535"/>
        <c:scaling>
          <c:orientation val="minMax"/>
        </c:scaling>
        <c:axPos val="l"/>
        <c:majorGridlines>
          <c:spPr>
            <a:ln>
              <a:solidFill>
                <a:srgbClr val="b3b3b3"/>
              </a:solidFill>
            </a:ln>
          </c:spPr>
        </c:majorGridlines>
        <c:majorTickMark val="out"/>
        <c:minorTickMark val="none"/>
        <c:tickLblPos val="nextTo"/>
        <c:crossAx val="2030"/>
        <c:crossesAt val="0"/>
        <c:spPr>
          <a:ln>
            <a:solidFill>
              <a:srgbClr val="b3b3b3"/>
            </a:solidFill>
          </a:ln>
        </c:spPr>
      </c:valAx>
      <c:spPr>
        <a:ln>
          <a:solidFill>
            <a:srgbClr val="b3b3b3"/>
          </a:solidFill>
        </a:ln>
      </c:spPr>
    </c:plotArea>
    <c:plotVisOnly val="1"/>
  </c:chart>
  <c:spPr>
    <a:solidFill>
      <a:srgbClr val="ffffff"/>
    </a:solidFill>
  </c:spPr>
</c:chartSpace>
</file>

<file path=ppt/charts/chart4.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sz="1300"/>
              <a:t>do we need or want to have a national day</a:t>
            </a:r>
          </a:p>
        </c:rich>
      </c:tx>
    </c:title>
    <c:view3D>
      <c:rotX val="300"/>
      <c:rotY val="0"/>
      <c:perspective val="10"/>
      <c:rAngAx val="1"/>
    </c:view3D>
    <c:backWall>
      <c:spPr>
        <a:ln>
          <a:solidFill>
            <a:srgbClr val="b3b3b3"/>
          </a:solidFill>
        </a:ln>
      </c:spPr>
    </c:backWall>
    <c:floor>
      <c:spPr>
        <a:solidFill>
          <a:srgbClr val="cccccc"/>
        </a:solidFill>
      </c:spPr>
    </c:floor>
    <c:plotArea>
      <c:layout/>
      <c:pie3DChart>
        <c:varyColors val="1"/>
        <c:ser>
          <c:idx val="0"/>
          <c:order val="0"/>
          <c:tx>
            <c:strRef>
              <c:f>label 0</c:f>
              <c:strCache>
                <c:ptCount val="1"/>
                <c:pt idx="0">
                  <c:v>PERCENT</c:v>
                </c:pt>
              </c:strCache>
            </c:strRef>
          </c:tx>
          <c:spPr>
            <a:solidFill>
              <a:srgbClr val="004586"/>
            </a:solidFill>
          </c:spPr>
          <c:explosion val="0"/>
          <c:dPt>
            <c:idx val="0"/>
            <c:spPr>
              <a:solidFill>
                <a:srgbClr val="004586"/>
              </a:solidFill>
            </c:spPr>
          </c:dPt>
          <c:dPt>
            <c:idx val="1"/>
            <c:spPr>
              <a:solidFill>
                <a:srgbClr val="ff420e"/>
              </a:solidFill>
            </c:spPr>
          </c:dPt>
          <c:dPt>
            <c:idx val="2"/>
            <c:spPr>
              <a:solidFill>
                <a:srgbClr val="ffd320"/>
              </a:solidFill>
            </c:spPr>
          </c:dPt>
          <c:cat>
            <c:strRef>
              <c:f>categories</c:f>
              <c:strCache>
                <c:ptCount val="3"/>
                <c:pt idx="0">
                  <c:v>WANT</c:v>
                </c:pt>
                <c:pt idx="1">
                  <c:v>NEED</c:v>
                </c:pt>
                <c:pt idx="2">
                  <c:v>I AM NOT INTERESTING</c:v>
                </c:pt>
              </c:strCache>
            </c:strRef>
          </c:cat>
          <c:val>
            <c:numRef>
              <c:f>0</c:f>
              <c:numCache>
                <c:formatCode>General</c:formatCode>
                <c:ptCount val="3"/>
                <c:pt idx="0">
                  <c:v>41</c:v>
                </c:pt>
                <c:pt idx="1">
                  <c:v>33</c:v>
                </c:pt>
                <c:pt idx="2">
                  <c:v>27</c:v>
                </c:pt>
              </c:numCache>
            </c:numRef>
          </c:val>
        </c:ser>
        <c:firstSliceAng val="0"/>
      </c:pie3DChart>
      <c:spPr>
        <a:ln>
          <a:solidFill>
            <a:srgbClr val="b3b3b3"/>
          </a:solidFill>
        </a:ln>
      </c:spPr>
    </c:plotArea>
    <c:legend>
      <c:legendPos val="r"/>
      <c:spPr/>
    </c:legend>
    <c:plotVisOnly val="1"/>
  </c:chart>
  <c:spPr>
    <a:solidFill>
      <a:srgbClr val="ffffff"/>
    </a:solidFill>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27" name="PlaceHolder 2"/>
          <p:cNvSpPr>
            <a:spLocks noGrp="1"/>
          </p:cNvSpPr>
          <p:nvPr>
            <p:ph type="body"/>
          </p:nvPr>
        </p:nvSpPr>
        <p:spPr>
          <a:xfrm>
            <a:off x="502920" y="1768320"/>
            <a:ext cx="9070920" cy="2379240"/>
          </a:xfrm>
          <a:prstGeom prst="rect">
            <a:avLst/>
          </a:prstGeom>
        </p:spPr>
        <p:txBody>
          <a:bodyPr bIns="0" lIns="0" rIns="0" tIns="0" wrap="none"/>
          <a:p>
            <a:endParaRPr/>
          </a:p>
        </p:txBody>
      </p:sp>
      <p:sp>
        <p:nvSpPr>
          <p:cNvPr id="28" name="PlaceHolder 3"/>
          <p:cNvSpPr>
            <a:spLocks noGrp="1"/>
          </p:cNvSpPr>
          <p:nvPr>
            <p:ph type="body"/>
          </p:nvPr>
        </p:nvSpPr>
        <p:spPr>
          <a:xfrm>
            <a:off x="502920" y="4373640"/>
            <a:ext cx="9070920" cy="23792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30" name="PlaceHolder 2"/>
          <p:cNvSpPr>
            <a:spLocks noGrp="1"/>
          </p:cNvSpPr>
          <p:nvPr>
            <p:ph type="body"/>
          </p:nvPr>
        </p:nvSpPr>
        <p:spPr>
          <a:xfrm>
            <a:off x="502920" y="1768320"/>
            <a:ext cx="4426200" cy="2379240"/>
          </a:xfrm>
          <a:prstGeom prst="rect">
            <a:avLst/>
          </a:prstGeom>
        </p:spPr>
        <p:txBody>
          <a:bodyPr bIns="0" lIns="0" rIns="0" tIns="0" wrap="none"/>
          <a:p>
            <a:endParaRPr/>
          </a:p>
        </p:txBody>
      </p:sp>
      <p:sp>
        <p:nvSpPr>
          <p:cNvPr id="31" name="PlaceHolder 3"/>
          <p:cNvSpPr>
            <a:spLocks noGrp="1"/>
          </p:cNvSpPr>
          <p:nvPr>
            <p:ph type="body"/>
          </p:nvPr>
        </p:nvSpPr>
        <p:spPr>
          <a:xfrm>
            <a:off x="5150520" y="1768320"/>
            <a:ext cx="4426200" cy="2379240"/>
          </a:xfrm>
          <a:prstGeom prst="rect">
            <a:avLst/>
          </a:prstGeom>
        </p:spPr>
        <p:txBody>
          <a:bodyPr bIns="0" lIns="0" rIns="0" tIns="0" wrap="none"/>
          <a:p>
            <a:endParaRPr/>
          </a:p>
        </p:txBody>
      </p:sp>
      <p:sp>
        <p:nvSpPr>
          <p:cNvPr id="32" name="PlaceHolder 4"/>
          <p:cNvSpPr>
            <a:spLocks noGrp="1"/>
          </p:cNvSpPr>
          <p:nvPr>
            <p:ph type="body"/>
          </p:nvPr>
        </p:nvSpPr>
        <p:spPr>
          <a:xfrm>
            <a:off x="5150520" y="4373640"/>
            <a:ext cx="4426200" cy="2379240"/>
          </a:xfrm>
          <a:prstGeom prst="rect">
            <a:avLst/>
          </a:prstGeom>
        </p:spPr>
        <p:txBody>
          <a:bodyPr bIns="0" lIns="0" rIns="0" tIns="0" wrap="none"/>
          <a:p>
            <a:endParaRPr/>
          </a:p>
        </p:txBody>
      </p:sp>
      <p:sp>
        <p:nvSpPr>
          <p:cNvPr id="33" name="PlaceHolder 5"/>
          <p:cNvSpPr>
            <a:spLocks noGrp="1"/>
          </p:cNvSpPr>
          <p:nvPr>
            <p:ph type="body"/>
          </p:nvPr>
        </p:nvSpPr>
        <p:spPr>
          <a:xfrm>
            <a:off x="502920" y="4373640"/>
            <a:ext cx="4426200" cy="23792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35" name="PlaceHolder 2"/>
          <p:cNvSpPr>
            <a:spLocks noGrp="1"/>
          </p:cNvSpPr>
          <p:nvPr>
            <p:ph type="body"/>
          </p:nvPr>
        </p:nvSpPr>
        <p:spPr>
          <a:xfrm>
            <a:off x="502920" y="1768320"/>
            <a:ext cx="4426200" cy="2379240"/>
          </a:xfrm>
          <a:prstGeom prst="rect">
            <a:avLst/>
          </a:prstGeom>
        </p:spPr>
        <p:txBody>
          <a:bodyPr bIns="0" lIns="0" rIns="0" tIns="0" wrap="none"/>
          <a:p>
            <a:endParaRPr/>
          </a:p>
        </p:txBody>
      </p:sp>
      <p:sp>
        <p:nvSpPr>
          <p:cNvPr id="36" name="PlaceHolder 3"/>
          <p:cNvSpPr>
            <a:spLocks noGrp="1"/>
          </p:cNvSpPr>
          <p:nvPr>
            <p:ph type="body"/>
          </p:nvPr>
        </p:nvSpPr>
        <p:spPr>
          <a:xfrm>
            <a:off x="5150520" y="1768320"/>
            <a:ext cx="4426200" cy="23792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6" name="PlaceHolder 2"/>
          <p:cNvSpPr>
            <a:spLocks noGrp="1"/>
          </p:cNvSpPr>
          <p:nvPr>
            <p:ph type="subTitle"/>
          </p:nvPr>
        </p:nvSpPr>
        <p:spPr>
          <a:xfrm>
            <a:off x="502920" y="1768320"/>
            <a:ext cx="9070920" cy="498888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8" name="PlaceHolder 2"/>
          <p:cNvSpPr>
            <a:spLocks noGrp="1"/>
          </p:cNvSpPr>
          <p:nvPr>
            <p:ph type="body"/>
          </p:nvPr>
        </p:nvSpPr>
        <p:spPr>
          <a:xfrm>
            <a:off x="502920" y="1768320"/>
            <a:ext cx="9070920" cy="49885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10" name="PlaceHolder 2"/>
          <p:cNvSpPr>
            <a:spLocks noGrp="1"/>
          </p:cNvSpPr>
          <p:nvPr>
            <p:ph type="body"/>
          </p:nvPr>
        </p:nvSpPr>
        <p:spPr>
          <a:xfrm>
            <a:off x="502920" y="1768320"/>
            <a:ext cx="4426200" cy="4988520"/>
          </a:xfrm>
          <a:prstGeom prst="rect">
            <a:avLst/>
          </a:prstGeom>
        </p:spPr>
        <p:txBody>
          <a:bodyPr bIns="0" lIns="0" rIns="0" tIns="0" wrap="none"/>
          <a:p>
            <a:endParaRPr/>
          </a:p>
        </p:txBody>
      </p:sp>
      <p:sp>
        <p:nvSpPr>
          <p:cNvPr id="11" name="PlaceHolder 3"/>
          <p:cNvSpPr>
            <a:spLocks noGrp="1"/>
          </p:cNvSpPr>
          <p:nvPr>
            <p:ph type="body"/>
          </p:nvPr>
        </p:nvSpPr>
        <p:spPr>
          <a:xfrm>
            <a:off x="5150520" y="1768320"/>
            <a:ext cx="4426200" cy="498852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2920" y="261360"/>
            <a:ext cx="9070920" cy="64954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15" name="PlaceHolder 2"/>
          <p:cNvSpPr>
            <a:spLocks noGrp="1"/>
          </p:cNvSpPr>
          <p:nvPr>
            <p:ph type="body"/>
          </p:nvPr>
        </p:nvSpPr>
        <p:spPr>
          <a:xfrm>
            <a:off x="502920" y="1768320"/>
            <a:ext cx="4426200" cy="2379240"/>
          </a:xfrm>
          <a:prstGeom prst="rect">
            <a:avLst/>
          </a:prstGeom>
        </p:spPr>
        <p:txBody>
          <a:bodyPr bIns="0" lIns="0" rIns="0" tIns="0" wrap="none"/>
          <a:p>
            <a:endParaRPr/>
          </a:p>
        </p:txBody>
      </p:sp>
      <p:sp>
        <p:nvSpPr>
          <p:cNvPr id="16" name="PlaceHolder 3"/>
          <p:cNvSpPr>
            <a:spLocks noGrp="1"/>
          </p:cNvSpPr>
          <p:nvPr>
            <p:ph type="body"/>
          </p:nvPr>
        </p:nvSpPr>
        <p:spPr>
          <a:xfrm>
            <a:off x="502920" y="4373640"/>
            <a:ext cx="4426200" cy="2379240"/>
          </a:xfrm>
          <a:prstGeom prst="rect">
            <a:avLst/>
          </a:prstGeom>
        </p:spPr>
        <p:txBody>
          <a:bodyPr bIns="0" lIns="0" rIns="0" tIns="0" wrap="none"/>
          <a:p>
            <a:endParaRPr/>
          </a:p>
        </p:txBody>
      </p:sp>
      <p:sp>
        <p:nvSpPr>
          <p:cNvPr id="17" name="PlaceHolder 4"/>
          <p:cNvSpPr>
            <a:spLocks noGrp="1"/>
          </p:cNvSpPr>
          <p:nvPr>
            <p:ph type="body"/>
          </p:nvPr>
        </p:nvSpPr>
        <p:spPr>
          <a:xfrm>
            <a:off x="5150520" y="1768320"/>
            <a:ext cx="4426200" cy="49885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19" name="PlaceHolder 2"/>
          <p:cNvSpPr>
            <a:spLocks noGrp="1"/>
          </p:cNvSpPr>
          <p:nvPr>
            <p:ph type="body"/>
          </p:nvPr>
        </p:nvSpPr>
        <p:spPr>
          <a:xfrm>
            <a:off x="502920" y="1768320"/>
            <a:ext cx="4426200" cy="4988520"/>
          </a:xfrm>
          <a:prstGeom prst="rect">
            <a:avLst/>
          </a:prstGeom>
        </p:spPr>
        <p:txBody>
          <a:bodyPr bIns="0" lIns="0" rIns="0" tIns="0" wrap="none"/>
          <a:p>
            <a:endParaRPr/>
          </a:p>
        </p:txBody>
      </p:sp>
      <p:sp>
        <p:nvSpPr>
          <p:cNvPr id="20" name="PlaceHolder 3"/>
          <p:cNvSpPr>
            <a:spLocks noGrp="1"/>
          </p:cNvSpPr>
          <p:nvPr>
            <p:ph type="body"/>
          </p:nvPr>
        </p:nvSpPr>
        <p:spPr>
          <a:xfrm>
            <a:off x="5150520" y="1768320"/>
            <a:ext cx="4426200" cy="2379240"/>
          </a:xfrm>
          <a:prstGeom prst="rect">
            <a:avLst/>
          </a:prstGeom>
        </p:spPr>
        <p:txBody>
          <a:bodyPr bIns="0" lIns="0" rIns="0" tIns="0" wrap="none"/>
          <a:p>
            <a:endParaRPr/>
          </a:p>
        </p:txBody>
      </p:sp>
      <p:sp>
        <p:nvSpPr>
          <p:cNvPr id="21" name="PlaceHolder 4"/>
          <p:cNvSpPr>
            <a:spLocks noGrp="1"/>
          </p:cNvSpPr>
          <p:nvPr>
            <p:ph type="body"/>
          </p:nvPr>
        </p:nvSpPr>
        <p:spPr>
          <a:xfrm>
            <a:off x="5150520" y="4373640"/>
            <a:ext cx="4426200" cy="23792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2920" y="261360"/>
            <a:ext cx="9070920" cy="1341360"/>
          </a:xfrm>
          <a:prstGeom prst="rect">
            <a:avLst/>
          </a:prstGeom>
        </p:spPr>
        <p:txBody>
          <a:bodyPr anchor="ctr" anchorCtr="1" bIns="0" lIns="0" rIns="0" tIns="0" wrap="none"/>
          <a:p>
            <a:pPr algn="ctr"/>
            <a:endParaRPr/>
          </a:p>
        </p:txBody>
      </p:sp>
      <p:sp>
        <p:nvSpPr>
          <p:cNvPr id="23" name="PlaceHolder 2"/>
          <p:cNvSpPr>
            <a:spLocks noGrp="1"/>
          </p:cNvSpPr>
          <p:nvPr>
            <p:ph type="body"/>
          </p:nvPr>
        </p:nvSpPr>
        <p:spPr>
          <a:xfrm>
            <a:off x="502920" y="1768320"/>
            <a:ext cx="4426200" cy="2379240"/>
          </a:xfrm>
          <a:prstGeom prst="rect">
            <a:avLst/>
          </a:prstGeom>
        </p:spPr>
        <p:txBody>
          <a:bodyPr bIns="0" lIns="0" rIns="0" tIns="0" wrap="none"/>
          <a:p>
            <a:endParaRPr/>
          </a:p>
        </p:txBody>
      </p:sp>
      <p:sp>
        <p:nvSpPr>
          <p:cNvPr id="24" name="PlaceHolder 3"/>
          <p:cNvSpPr>
            <a:spLocks noGrp="1"/>
          </p:cNvSpPr>
          <p:nvPr>
            <p:ph type="body"/>
          </p:nvPr>
        </p:nvSpPr>
        <p:spPr>
          <a:xfrm>
            <a:off x="5150520" y="1768320"/>
            <a:ext cx="4426200" cy="2379240"/>
          </a:xfrm>
          <a:prstGeom prst="rect">
            <a:avLst/>
          </a:prstGeom>
        </p:spPr>
        <p:txBody>
          <a:bodyPr bIns="0" lIns="0" rIns="0" tIns="0" wrap="none"/>
          <a:p>
            <a:endParaRPr/>
          </a:p>
        </p:txBody>
      </p:sp>
      <p:sp>
        <p:nvSpPr>
          <p:cNvPr id="25" name="PlaceHolder 4"/>
          <p:cNvSpPr>
            <a:spLocks noGrp="1"/>
          </p:cNvSpPr>
          <p:nvPr>
            <p:ph type="body"/>
          </p:nvPr>
        </p:nvSpPr>
        <p:spPr>
          <a:xfrm>
            <a:off x="502920" y="4373640"/>
            <a:ext cx="9070200" cy="23792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2920" y="261360"/>
            <a:ext cx="9070920" cy="1341000"/>
          </a:xfrm>
          <a:prstGeom prst="rect">
            <a:avLst/>
          </a:prstGeom>
        </p:spPr>
        <p:txBody>
          <a:bodyPr anchor="ctr" anchorCtr="1" bIns="0" lIns="0" rIns="0" tIns="0"/>
          <a:p>
            <a:pPr algn="ctr"/>
            <a:r>
              <a:rPr lang="el-GR"/>
              <a:t>Κάντε κλικ εδώ για την επεξεργασία της μορφής του κειμένου του τίτλου</a:t>
            </a:r>
            <a:endParaRPr/>
          </a:p>
        </p:txBody>
      </p:sp>
      <p:sp>
        <p:nvSpPr>
          <p:cNvPr id="1" name="PlaceHolder 2"/>
          <p:cNvSpPr>
            <a:spLocks noGrp="1"/>
          </p:cNvSpPr>
          <p:nvPr>
            <p:ph type="body"/>
          </p:nvPr>
        </p:nvSpPr>
        <p:spPr>
          <a:xfrm>
            <a:off x="502920" y="1768320"/>
            <a:ext cx="9070920" cy="4988520"/>
          </a:xfrm>
          <a:prstGeom prst="rect">
            <a:avLst/>
          </a:prstGeom>
        </p:spPr>
        <p:txBody>
          <a:bodyPr bIns="0" lIns="0" rIns="0" tIns="0"/>
          <a:p>
            <a:pPr>
              <a:buFont typeface="Times New Roman"/>
              <a:buChar char="•"/>
            </a:pPr>
            <a:r>
              <a:rPr lang="el-GR"/>
              <a:t>Κάντε κλικ εδώ για την επεξεργασία της μορφής των κειμένων διάρθρωσης</a:t>
            </a:r>
            <a:endParaRPr/>
          </a:p>
          <a:p>
            <a:pPr lvl="1">
              <a:buFont typeface="Times New Roman"/>
              <a:buChar char="–"/>
            </a:pPr>
            <a:r>
              <a:rPr lang="el-GR"/>
              <a:t>Δεύτερο επίπεδο διάρθρωσης</a:t>
            </a:r>
            <a:endParaRPr/>
          </a:p>
          <a:p>
            <a:pPr lvl="2">
              <a:buFont typeface="Times New Roman"/>
              <a:buChar char="•"/>
            </a:pPr>
            <a:r>
              <a:rPr lang="el-GR"/>
              <a:t>Τρίτο επίπεδο διάρθρωσης</a:t>
            </a:r>
            <a:endParaRPr/>
          </a:p>
          <a:p>
            <a:pPr lvl="3">
              <a:buFont typeface="Times New Roman"/>
              <a:buChar char="–"/>
            </a:pPr>
            <a:r>
              <a:rPr lang="el-GR"/>
              <a:t>Τέταρτο επίπεδο διάρθρωσης</a:t>
            </a:r>
            <a:endParaRPr/>
          </a:p>
          <a:p>
            <a:pPr lvl="4">
              <a:buFont typeface="Times New Roman"/>
              <a:buChar char="»"/>
            </a:pPr>
            <a:r>
              <a:rPr lang="el-GR"/>
              <a:t>Πέμπτο επίπεδο διάρθρωσης</a:t>
            </a:r>
            <a:endParaRPr/>
          </a:p>
          <a:p>
            <a:pPr lvl="5">
              <a:buFont typeface="Times New Roman"/>
              <a:buChar char="»"/>
            </a:pPr>
            <a:r>
              <a:rPr lang="el-GR"/>
              <a:t>Έκτο επίπεδο διάρθρωσης</a:t>
            </a:r>
            <a:endParaRPr/>
          </a:p>
          <a:p>
            <a:pPr lvl="6">
              <a:buFont typeface="Times New Roman"/>
              <a:buChar char="»"/>
            </a:pPr>
            <a:r>
              <a:rPr lang="el-GR"/>
              <a:t>Έβδομο επίπεδο διάρθρωσης</a:t>
            </a:r>
            <a:endParaRPr/>
          </a:p>
        </p:txBody>
      </p:sp>
      <p:sp>
        <p:nvSpPr>
          <p:cNvPr id="2" name="CustomShape 3"/>
          <p:cNvSpPr/>
          <p:nvPr/>
        </p:nvSpPr>
        <p:spPr>
          <a:xfrm>
            <a:off x="503280" y="6886440"/>
            <a:ext cx="2349360" cy="522360"/>
          </a:xfrm>
          <a:prstGeom prst="rect">
            <a:avLst/>
          </a:prstGeom>
        </p:spPr>
      </p:sp>
      <p:sp>
        <p:nvSpPr>
          <p:cNvPr id="3" name="CustomShape 4"/>
          <p:cNvSpPr/>
          <p:nvPr/>
        </p:nvSpPr>
        <p:spPr>
          <a:xfrm>
            <a:off x="3448080" y="6886440"/>
            <a:ext cx="3193920" cy="522360"/>
          </a:xfrm>
          <a:prstGeom prst="rect">
            <a:avLst/>
          </a:prstGeom>
        </p:spPr>
      </p:sp>
      <p:sp>
        <p:nvSpPr>
          <p:cNvPr id="4" name="PlaceHolder 5"/>
          <p:cNvSpPr>
            <a:spLocks noGrp="1"/>
          </p:cNvSpPr>
          <p:nvPr>
            <p:ph type="sldNum"/>
          </p:nvPr>
        </p:nvSpPr>
        <p:spPr>
          <a:xfrm>
            <a:off x="7227720" y="6886080"/>
            <a:ext cx="2346480" cy="521280"/>
          </a:xfrm>
          <a:prstGeom prst="rect">
            <a:avLst/>
          </a:prstGeom>
        </p:spPr>
        <p:txBody>
          <a:bodyPr bIns="0" lIns="0" rIns="0" tIns="0"/>
          <a:p>
            <a:pPr>
              <a:buFont typeface="Times New Roman"/>
              <a:buChar char="•"/>
            </a:pPr>
            <a:fld id="{519111E1-3121-41E1-9141-61E1B18101E1}" type="slidenum">
              <a:rPr lang="el-GR"/>
              <a:t>&lt;αριθμός&gt;</a:t>
            </a:fld>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chart" Target="../charts/chart1.xml"/><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chart" Target="../charts/chart2.xml"/><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chart" Target="../charts/chart3.xml"/><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chart" Target="../charts/chart4.xml"/><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37" name="CustomShape 1"/>
          <p:cNvSpPr/>
          <p:nvPr/>
        </p:nvSpPr>
        <p:spPr>
          <a:xfrm>
            <a:off x="289080" y="1440000"/>
            <a:ext cx="9070920" cy="5040000"/>
          </a:xfrm>
          <a:prstGeom prst="rect">
            <a:avLst/>
          </a:prstGeom>
        </p:spPr>
        <p:txBody>
          <a:bodyPr anchor="ctr" anchorCtr="1" bIns="0" lIns="0" rIns="0" tIns="0"/>
          <a:p>
            <a:pPr algn="ctr">
              <a:lnSpc>
                <a:spcPct val="100000"/>
              </a:lnSpc>
              <a:buSzPct val="45000"/>
              <a:buFont typeface="Arial"/>
              <a:buChar char="•"/>
            </a:pPr>
            <a:r>
              <a:rPr lang="el-GR" sz="9600">
                <a:latin typeface="Arial"/>
                <a:ea typeface="Arial Unicode MS"/>
              </a:rPr>
              <a:t>Greek</a:t>
            </a:r>
            <a:r>
              <a:rPr lang="el-GR" sz="9600">
                <a:latin typeface="Arial"/>
                <a:ea typeface="Arial Unicode MS"/>
              </a:rPr>
              <a:t>
</a:t>
            </a:r>
            <a:r>
              <a:rPr lang="el-GR" sz="9600">
                <a:latin typeface="Arial"/>
                <a:ea typeface="Arial Unicode MS"/>
              </a:rPr>
              <a:t>National</a:t>
            </a:r>
            <a:r>
              <a:rPr lang="el-GR" sz="9600">
                <a:latin typeface="Arial"/>
                <a:ea typeface="Arial Unicode MS"/>
              </a:rPr>
              <a:t>
</a:t>
            </a:r>
            <a:r>
              <a:rPr lang="el-GR" sz="9600">
                <a:latin typeface="Arial"/>
                <a:ea typeface="Arial Unicode MS"/>
              </a:rPr>
              <a:t>Days</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38" name="CustomShape 1"/>
          <p:cNvSpPr/>
          <p:nvPr/>
        </p:nvSpPr>
        <p:spPr>
          <a:xfrm>
            <a:off x="503280" y="88920"/>
            <a:ext cx="9072360" cy="1477800"/>
          </a:xfrm>
          <a:prstGeom prst="rect">
            <a:avLst/>
          </a:prstGeom>
        </p:spPr>
        <p:txBody>
          <a:bodyPr anchor="ctr" anchorCtr="1" bIns="0" lIns="0" rIns="0" tIns="0"/>
          <a:p>
            <a:pPr algn="ctr">
              <a:lnSpc>
                <a:spcPct val="100000"/>
              </a:lnSpc>
              <a:buSzPct val="45000"/>
              <a:buFont typeface="Arial"/>
              <a:buChar char="•"/>
            </a:pPr>
            <a:r>
              <a:rPr lang="en-US" sz="9600">
                <a:latin typeface="Arial"/>
                <a:ea typeface="Times New Roman"/>
              </a:rPr>
              <a:t>March 25</a:t>
            </a:r>
            <a:r>
              <a:rPr lang="en-US" sz="9600">
                <a:latin typeface="Arial"/>
                <a:ea typeface="Times New Roman"/>
              </a:rPr>
              <a:t>th</a:t>
            </a:r>
            <a:endParaRPr/>
          </a:p>
        </p:txBody>
      </p:sp>
      <p:pic>
        <p:nvPicPr>
          <p:cNvPr descr="" id="39" name=""/>
          <p:cNvPicPr/>
          <p:nvPr/>
        </p:nvPicPr>
        <p:blipFill>
          <a:blip r:embed="rId2"/>
          <a:stretch>
            <a:fillRect/>
          </a:stretch>
        </p:blipFill>
        <p:spPr>
          <a:xfrm>
            <a:off x="360360" y="1979640"/>
            <a:ext cx="4424400" cy="4168800"/>
          </a:xfrm>
          <a:prstGeom prst="rect">
            <a:avLst/>
          </a:prstGeom>
        </p:spPr>
      </p:pic>
      <p:sp>
        <p:nvSpPr>
          <p:cNvPr id="40" name="CustomShape 2"/>
          <p:cNvSpPr/>
          <p:nvPr/>
        </p:nvSpPr>
        <p:spPr>
          <a:xfrm>
            <a:off x="360360" y="1979640"/>
            <a:ext cx="4424400" cy="4168800"/>
          </a:xfrm>
          <a:prstGeom prst="rect">
            <a:avLst/>
          </a:prstGeom>
        </p:spPr>
      </p:sp>
      <p:sp>
        <p:nvSpPr>
          <p:cNvPr id="41" name="CustomShape 3"/>
          <p:cNvSpPr/>
          <p:nvPr/>
        </p:nvSpPr>
        <p:spPr>
          <a:xfrm>
            <a:off x="5151600" y="1403280"/>
            <a:ext cx="4641840" cy="6248520"/>
          </a:xfrm>
          <a:prstGeom prst="rect">
            <a:avLst/>
          </a:prstGeom>
        </p:spPr>
        <p:txBody>
          <a:bodyPr bIns="0" lIns="0" rIns="0" tIns="0"/>
          <a:p>
            <a:pPr>
              <a:lnSpc>
                <a:spcPct val="100000"/>
              </a:lnSpc>
              <a:buSzPct val="45000"/>
              <a:buFont typeface="Tahoma"/>
              <a:buChar char="•"/>
            </a:pPr>
            <a:r>
              <a:rPr lang="en-US">
                <a:latin typeface="Tahoma"/>
                <a:ea typeface="Tahoma"/>
              </a:rPr>
              <a:t>March 25</a:t>
            </a:r>
            <a:r>
              <a:rPr lang="en-US">
                <a:latin typeface="Tahoma"/>
                <a:ea typeface="Tahoma"/>
              </a:rPr>
              <a:t>th</a:t>
            </a:r>
            <a:r>
              <a:rPr lang="en-US">
                <a:latin typeface="Tahoma"/>
                <a:ea typeface="Tahoma"/>
              </a:rPr>
              <a:t> is both a national and a religious holiday for the whole country.</a:t>
            </a:r>
            <a:endParaRPr/>
          </a:p>
          <a:p>
            <a:pPr>
              <a:lnSpc>
                <a:spcPct val="100000"/>
              </a:lnSpc>
              <a:buSzPct val="45000"/>
              <a:buFont typeface="Tahoma"/>
              <a:buChar char="•"/>
            </a:pPr>
            <a:r>
              <a:rPr lang="en-US">
                <a:latin typeface="Tahoma"/>
                <a:ea typeface="Tahoma"/>
              </a:rPr>
              <a:t>The Byzantine Empire fell to the Turks in 1453 and the Greeks remained under the Ottoman rule for nearly 400 years. During this time their language, their religion and their sense of identity remained strong.</a:t>
            </a:r>
            <a:endParaRPr/>
          </a:p>
          <a:p>
            <a:pPr>
              <a:lnSpc>
                <a:spcPct val="100000"/>
              </a:lnSpc>
              <a:buSzPct val="45000"/>
              <a:buFont typeface="Tahoma"/>
              <a:buChar char="•"/>
            </a:pPr>
            <a:r>
              <a:rPr lang="en-US">
                <a:latin typeface="Tahoma"/>
                <a:ea typeface="Tahoma"/>
              </a:rPr>
              <a:t>   </a:t>
            </a:r>
            <a:r>
              <a:rPr lang="en-US">
                <a:latin typeface="Tahoma"/>
                <a:ea typeface="Tahoma"/>
              </a:rPr>
              <a:t>On March 25, </a:t>
            </a:r>
            <a:r>
              <a:rPr b="1" lang="en-US">
                <a:latin typeface="Tahoma"/>
                <a:ea typeface="Tahoma"/>
              </a:rPr>
              <a:t>1821</a:t>
            </a:r>
            <a:r>
              <a:rPr lang="en-US">
                <a:latin typeface="Tahoma"/>
                <a:ea typeface="Tahoma"/>
              </a:rPr>
              <a:t> the bishop “Paleon  Patron Germanos” raised  the Greek flag at  the Monastery of Agia Lavra in peloponissos and one more revolution started against the Turks. The people of Greece shouted "</a:t>
            </a:r>
            <a:r>
              <a:rPr b="1" lang="en-US">
                <a:latin typeface="Tahoma"/>
                <a:ea typeface="Tahoma"/>
              </a:rPr>
              <a:t>Freedom or Death</a:t>
            </a:r>
            <a:r>
              <a:rPr lang="en-US">
                <a:latin typeface="Tahoma"/>
                <a:ea typeface="Tahoma"/>
              </a:rPr>
              <a:t>" and they fought  the War of Independence for 9 years (1821-1829) until a small part of modern Greece was finally liberated and was declared an independent nation. After the revolutions a big amount of areas was under the Greek rule.</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42" name="CustomShape 1"/>
          <p:cNvSpPr/>
          <p:nvPr/>
        </p:nvSpPr>
        <p:spPr>
          <a:xfrm>
            <a:off x="503280" y="23760"/>
            <a:ext cx="8066160" cy="1463760"/>
          </a:xfrm>
          <a:prstGeom prst="rect">
            <a:avLst/>
          </a:prstGeom>
        </p:spPr>
        <p:txBody>
          <a:bodyPr anchor="ctr" anchorCtr="1" bIns="0" lIns="0" rIns="0" tIns="0"/>
          <a:p>
            <a:pPr algn="ctr">
              <a:lnSpc>
                <a:spcPct val="100000"/>
              </a:lnSpc>
              <a:buSzPct val="45000"/>
              <a:buFont typeface="Arial"/>
              <a:buChar char="•"/>
            </a:pPr>
            <a:r>
              <a:rPr lang="en-US" sz="9600">
                <a:latin typeface="Arial"/>
                <a:ea typeface="Arial"/>
              </a:rPr>
              <a:t>October 28</a:t>
            </a:r>
            <a:r>
              <a:rPr lang="en-US" sz="9600">
                <a:latin typeface="Arial"/>
                <a:ea typeface="Arial"/>
              </a:rPr>
              <a:t>th</a:t>
            </a:r>
            <a:endParaRPr/>
          </a:p>
        </p:txBody>
      </p:sp>
      <p:pic>
        <p:nvPicPr>
          <p:cNvPr descr="" id="43" name=""/>
          <p:cNvPicPr/>
          <p:nvPr/>
        </p:nvPicPr>
        <p:blipFill>
          <a:blip r:embed="rId2"/>
          <a:stretch>
            <a:fillRect/>
          </a:stretch>
        </p:blipFill>
        <p:spPr>
          <a:xfrm>
            <a:off x="360360" y="2879640"/>
            <a:ext cx="4568760" cy="2838600"/>
          </a:xfrm>
          <a:prstGeom prst="rect">
            <a:avLst/>
          </a:prstGeom>
        </p:spPr>
      </p:pic>
      <p:sp>
        <p:nvSpPr>
          <p:cNvPr id="44" name="CustomShape 2"/>
          <p:cNvSpPr/>
          <p:nvPr/>
        </p:nvSpPr>
        <p:spPr>
          <a:xfrm>
            <a:off x="360360" y="2879640"/>
            <a:ext cx="4568760" cy="2838600"/>
          </a:xfrm>
          <a:prstGeom prst="rect">
            <a:avLst/>
          </a:prstGeom>
        </p:spPr>
      </p:sp>
      <p:sp>
        <p:nvSpPr>
          <p:cNvPr id="45" name="CustomShape 3"/>
          <p:cNvSpPr/>
          <p:nvPr/>
        </p:nvSpPr>
        <p:spPr>
          <a:xfrm>
            <a:off x="5292720" y="1258920"/>
            <a:ext cx="4427640" cy="5940360"/>
          </a:xfrm>
          <a:prstGeom prst="rect">
            <a:avLst/>
          </a:prstGeom>
        </p:spPr>
        <p:txBody>
          <a:bodyPr bIns="0" lIns="0" rIns="0" tIns="0"/>
          <a:p>
            <a:pPr>
              <a:lnSpc>
                <a:spcPct val="100000"/>
              </a:lnSpc>
              <a:buSzPct val="45000"/>
              <a:buFont typeface="Arial"/>
              <a:buChar char="•"/>
            </a:pPr>
            <a:r>
              <a:rPr lang="en-US" sz="2400">
                <a:latin typeface="Arial"/>
                <a:ea typeface="Arial"/>
              </a:rPr>
              <a:t>  “</a:t>
            </a:r>
            <a:r>
              <a:rPr lang="en-US" sz="2200">
                <a:latin typeface="Arial"/>
                <a:ea typeface="Arial"/>
              </a:rPr>
              <a:t>OHI”(NO) Day on October 28</a:t>
            </a:r>
            <a:r>
              <a:rPr lang="en-US" sz="2200">
                <a:latin typeface="Arial"/>
                <a:ea typeface="Arial"/>
              </a:rPr>
              <a:t>th</a:t>
            </a:r>
            <a:r>
              <a:rPr lang="en-US" sz="2200">
                <a:latin typeface="Arial"/>
                <a:ea typeface="Arial"/>
              </a:rPr>
              <a:t> 1940, commemorates the anniversary when former military general and Prime Minister Ioannis Metaxas said, “No” to an ultimatum made by the Italian Prime minister Benito Mussolini to allow Italian forces to occupy strategic locations in Greece or otherwise would face war.</a:t>
            </a:r>
            <a:endParaRPr/>
          </a:p>
          <a:p>
            <a:pPr>
              <a:lnSpc>
                <a:spcPct val="100000"/>
              </a:lnSpc>
              <a:buSzPct val="45000"/>
              <a:buFont typeface="Arial"/>
              <a:buChar char="•"/>
            </a:pPr>
            <a:r>
              <a:rPr lang="en-US" sz="2200">
                <a:latin typeface="Arial"/>
                <a:ea typeface="Arial"/>
              </a:rPr>
              <a:t>	</a:t>
            </a:r>
            <a:r>
              <a:rPr lang="en-US" sz="2200">
                <a:latin typeface="Arial"/>
                <a:ea typeface="Arial"/>
              </a:rPr>
              <a:t>On the morning of October 28, the Greek population took to the streets, irrespectively of political affiliation, shouting 'ohi'. Since 1942, it has been celebrated as Ohi Day.</a:t>
            </a: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46" name="CustomShape 1"/>
          <p:cNvSpPr/>
          <p:nvPr/>
        </p:nvSpPr>
        <p:spPr>
          <a:xfrm>
            <a:off x="289080" y="539640"/>
            <a:ext cx="9431280" cy="6659640"/>
          </a:xfrm>
          <a:prstGeom prst="rect">
            <a:avLst/>
          </a:prstGeom>
        </p:spPr>
        <p:txBody>
          <a:bodyPr anchor="ctr" anchorCtr="1" bIns="0" lIns="0" rIns="0" tIns="0"/>
          <a:p>
            <a:pPr algn="ctr">
              <a:lnSpc>
                <a:spcPct val="100000"/>
              </a:lnSpc>
              <a:buSzPct val="45000"/>
              <a:buFont typeface="Arial"/>
              <a:buChar char="•"/>
            </a:pPr>
            <a:r>
              <a:rPr b="1" lang="el-GR" sz="3600">
                <a:latin typeface="Arial"/>
                <a:ea typeface="Arial Unicode MS"/>
              </a:rPr>
              <a:t>Anniversary</a:t>
            </a:r>
            <a:r>
              <a:rPr b="1" lang="el-GR" sz="3600">
                <a:latin typeface="Arial"/>
                <a:ea typeface="Arial Unicode MS"/>
              </a:rPr>
              <a:t>
</a:t>
            </a:r>
            <a:r>
              <a:rPr b="1" lang="el-GR" sz="3600">
                <a:latin typeface="Arial"/>
                <a:ea typeface="Arial Unicode MS"/>
              </a:rPr>
              <a:t>
</a:t>
            </a:r>
            <a:r>
              <a:rPr lang="el-GR" sz="3600">
                <a:latin typeface="Arial"/>
                <a:ea typeface="Arial Unicode MS"/>
              </a:rPr>
              <a:t>Those days were commemorated by </a:t>
            </a:r>
            <a:r>
              <a:rPr lang="en-US" sz="3600">
                <a:latin typeface="Arial"/>
                <a:ea typeface="Arial Unicode MS"/>
              </a:rPr>
              <a:t>the </a:t>
            </a:r>
            <a:r>
              <a:rPr lang="el-GR" sz="3600">
                <a:latin typeface="Arial"/>
                <a:ea typeface="Arial Unicode MS"/>
              </a:rPr>
              <a:t>Greek</a:t>
            </a:r>
            <a:r>
              <a:rPr lang="en-US" sz="3600">
                <a:latin typeface="Arial"/>
                <a:ea typeface="Arial Unicode MS"/>
              </a:rPr>
              <a:t> </a:t>
            </a:r>
            <a:r>
              <a:rPr lang="el-GR" sz="3600">
                <a:latin typeface="Arial"/>
                <a:ea typeface="Arial Unicode MS"/>
              </a:rPr>
              <a:t>communities around the world</a:t>
            </a:r>
            <a:r>
              <a:rPr lang="en-US" sz="3600">
                <a:latin typeface="Arial"/>
                <a:ea typeface="Arial Unicode MS"/>
              </a:rPr>
              <a:t> yearly</a:t>
            </a:r>
            <a:r>
              <a:rPr lang="el-GR" sz="3600">
                <a:latin typeface="Arial"/>
                <a:ea typeface="Arial Unicode MS"/>
              </a:rPr>
              <a:t>. They</a:t>
            </a:r>
            <a:r>
              <a:rPr lang="en-US" sz="3600">
                <a:latin typeface="Arial"/>
                <a:ea typeface="Arial Unicode MS"/>
              </a:rPr>
              <a:t> </a:t>
            </a:r>
            <a:r>
              <a:rPr lang="el-GR" sz="3600">
                <a:latin typeface="Arial"/>
                <a:ea typeface="Arial Unicode MS"/>
              </a:rPr>
              <a:t>became a public holiday in Greece and Cyprus. The events of 1821 and 1940 are commemorated every year with military and student parades. On every anniversary, most public buildings and residences are decorated with Greek flags.</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47" name=""/>
          <p:cNvGraphicFramePr/>
          <p:nvPr/>
        </p:nvGraphicFramePr>
        <p:xfrm>
          <a:off x="193680" y="1368360"/>
          <a:ext cx="9669600" cy="381636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48" name=""/>
          <p:cNvGraphicFramePr/>
          <p:nvPr/>
        </p:nvGraphicFramePr>
        <p:xfrm>
          <a:off x="1008000" y="863640"/>
          <a:ext cx="8186760" cy="525600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49" name=""/>
          <p:cNvGraphicFramePr/>
          <p:nvPr/>
        </p:nvGraphicFramePr>
        <p:xfrm>
          <a:off x="333360" y="1209600"/>
          <a:ext cx="9313920" cy="462132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50" name=""/>
          <p:cNvGraphicFramePr/>
          <p:nvPr/>
        </p:nvGraphicFramePr>
        <p:xfrm>
          <a:off x="1224000" y="219240"/>
          <a:ext cx="7497720" cy="690876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