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70" r:id="rId5"/>
    <p:sldId id="258" r:id="rId6"/>
    <p:sldId id="259" r:id="rId7"/>
    <p:sldId id="261" r:id="rId8"/>
    <p:sldId id="262" r:id="rId9"/>
    <p:sldId id="264" r:id="rId10"/>
    <p:sldId id="265" r:id="rId11"/>
    <p:sldId id="273" r:id="rId12"/>
    <p:sldId id="266" r:id="rId13"/>
    <p:sldId id="267" r:id="rId14"/>
    <p:sldId id="275" r:id="rId15"/>
    <p:sldId id="276" r:id="rId16"/>
    <p:sldId id="269" r:id="rId17"/>
    <p:sldId id="277" r:id="rId18"/>
  </p:sldIdLst>
  <p:sldSz cx="9144000" cy="6858000" type="screen4x3"/>
  <p:notesSz cx="6858000" cy="9144000"/>
  <p:embeddedFontLst>
    <p:embeddedFont>
      <p:font typeface="Andalus" pitchFamily="18" charset="-78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65" d="100"/>
          <a:sy n="65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04330-E532-4720-947F-23E84AC7026D}" type="datetimeFigureOut">
              <a:rPr lang="it-IT" smtClean="0"/>
              <a:t>25/09/2013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0D86-8287-4D3E-B795-96B64617D0F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5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74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89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84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994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931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75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96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A5A72-7ABE-40C8-A0E2-56C6777AA2A3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1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439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055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21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547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62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586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F0D86-8287-4D3E-B795-96B64617D0F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98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A0E8-92C2-4539-8083-F206CB0893F1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07DF4-D1E1-4298-B0F3-BB3AC6926DB4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BC74-D68B-4838-8B91-0D2C2B4C1555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5BA1E-5FA9-4343-A0F9-21EC32C817BC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7338-E12D-439D-9277-9C9D9BD56972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9CA49-5857-448C-BCFD-B5843FC2893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7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6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21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2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63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63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1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4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B4692-A0FC-43A7-AF36-FE164597B262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B685-4871-41F0-A5C0-89FE21B48763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65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46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25/09/2013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DEE4-5D19-44AA-9E6C-55CD8CCE2927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F203-4759-442F-9CE9-5EE27904172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5BC9F-BB3A-4D10-97F9-4B78AEB92B22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18EE-FFED-4027-BA16-A9DC995477F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D9EB6-B2D1-4A06-AEB8-399493BC3DC3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068-8DEF-4686-8228-25B6ABD0F35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DDBA3-E1F1-4BFD-ADDC-BA4248C2B3E3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34AA-38DA-40AD-B61C-01BB809BA6F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3B534-6BAF-41DA-80D0-B507E6A10FA3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CAFE4-C941-4571-BD36-3CEE1E546072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D551-9222-4F95-BAD4-9EAB967585DC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ED82-8E09-4A8B-A64C-CD529D190D00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C29D9-92C2-480A-B5B2-F0BE29AAFFC9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376E-649A-4326-A7EA-12AE4BB00A0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55769-0915-470C-A310-803852EEA8D7}" type="datetimeFigureOut">
              <a:rPr lang="fr-FR"/>
              <a:pPr>
                <a:defRPr/>
              </a:pPr>
              <a:t>25/09/2013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76460-360F-487E-92ED-9C468146B843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9EED998-64C7-42A5-9154-1A28069E4FE2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25/09/2013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8C6CD0-13BA-48C8-9407-16AE829E8AF3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1-Chiesa_Cattoli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1628800"/>
            <a:ext cx="4500594" cy="323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olo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  <a:latin typeface="Adobe Kaiti Std R" pitchFamily="18" charset="-128"/>
                <a:ea typeface="Adobe Kaiti Std R" pitchFamily="18" charset="-128"/>
              </a:rPr>
              <a:t>CATHOLICISM</a:t>
            </a:r>
            <a:endParaRPr lang="it-IT" b="1" dirty="0">
              <a:solidFill>
                <a:schemeClr val="bg1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331640" y="5105400"/>
            <a:ext cx="6400800" cy="1752600"/>
          </a:xfrm>
        </p:spPr>
        <p:txBody>
          <a:bodyPr/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The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most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popular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</a:t>
            </a:r>
            <a:r>
              <a:rPr lang="it-IT" b="1" dirty="0" err="1" smtClean="0">
                <a:solidFill>
                  <a:schemeClr val="bg1">
                    <a:lumMod val="5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religion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 in Italy</a:t>
            </a:r>
            <a:endParaRPr lang="it-IT" b="1" dirty="0">
              <a:solidFill>
                <a:schemeClr val="bg1">
                  <a:lumMod val="50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" name="Adagio in G Minor (Albinoni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4662" y="2512999"/>
            <a:ext cx="487363" cy="487363"/>
          </a:xfrm>
          <a:prstGeom prst="rect">
            <a:avLst/>
          </a:prstGeom>
        </p:spPr>
      </p:pic>
      <p:sp>
        <p:nvSpPr>
          <p:cNvPr id="5" name="Freccia a destra 4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ow-to-pray-the-rosary-everyday.com/images/liturgical-calend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1909" y="609782"/>
            <a:ext cx="6000750" cy="5972175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619672" y="188640"/>
            <a:ext cx="6205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B050"/>
                </a:solidFill>
              </a:rPr>
              <a:t>LITURGICAL CALENDAR</a:t>
            </a:r>
            <a:endParaRPr lang="it-IT" sz="2800" dirty="0">
              <a:solidFill>
                <a:srgbClr val="00B050"/>
              </a:solidFill>
            </a:endParaRPr>
          </a:p>
        </p:txBody>
      </p:sp>
      <p:sp>
        <p:nvSpPr>
          <p:cNvPr id="6" name="Freccia a destra 5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71800" y="404664"/>
            <a:ext cx="6205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dirty="0" smtClean="0">
                <a:solidFill>
                  <a:schemeClr val="bg1"/>
                </a:solidFill>
              </a:rPr>
              <a:t>LITURGICAL CALENDAR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9" name="Immagine 8" descr="0910lit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0814" y="2522095"/>
            <a:ext cx="301835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395536" y="2132856"/>
            <a:ext cx="53285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457200">
              <a:spcBef>
                <a:spcPts val="0"/>
              </a:spcBef>
              <a:buNone/>
            </a:pPr>
            <a:r>
              <a:rPr lang="it-IT" sz="2400" dirty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Catholics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’ 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holy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day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Sunday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which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means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“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God’s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day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”.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Actually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Sunday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Holyday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remembers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, 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through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Holy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Mass, 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mistery of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Jesus’s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sacrifice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death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resurrection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rite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isn’t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only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memory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but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as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it’s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a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sacrament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renewes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salvation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which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Jesus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gave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us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through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different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moments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of the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liturgy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( 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in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particular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Holy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Cmmunion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)</a:t>
            </a:r>
          </a:p>
          <a:p>
            <a:endParaRPr lang="it-IT" sz="2000" dirty="0"/>
          </a:p>
        </p:txBody>
      </p:sp>
      <p:sp>
        <p:nvSpPr>
          <p:cNvPr id="8" name="Freccia a destra 7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71800" y="404664"/>
            <a:ext cx="6205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800" dirty="0" smtClean="0">
                <a:solidFill>
                  <a:schemeClr val="bg1"/>
                </a:solidFill>
              </a:rPr>
              <a:t>THE LITURGICAL YEAR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95536" y="1772816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’s the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memory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history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salvation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which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ends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with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Easter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and the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resurrection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000" dirty="0" err="1" smtClean="0">
                <a:latin typeface="Andalus" pitchFamily="18" charset="-78"/>
                <a:cs typeface="Andalus" pitchFamily="18" charset="-78"/>
              </a:rPr>
              <a:t>Jesus</a:t>
            </a:r>
            <a:r>
              <a:rPr lang="it-IT" sz="20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it-IT" sz="2000" dirty="0"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379120"/>
              </p:ext>
            </p:extLst>
          </p:nvPr>
        </p:nvGraphicFramePr>
        <p:xfrm>
          <a:off x="553501" y="2795178"/>
          <a:ext cx="80724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PERIODS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MEMORIES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98242"/>
              </p:ext>
            </p:extLst>
          </p:nvPr>
        </p:nvGraphicFramePr>
        <p:xfrm>
          <a:off x="553501" y="3152368"/>
          <a:ext cx="8072494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Advent</a:t>
                      </a:r>
                      <a:r>
                        <a:rPr lang="it-IT" dirty="0" smtClean="0"/>
                        <a:t> (4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weeks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before</a:t>
                      </a:r>
                      <a:r>
                        <a:rPr lang="it-IT" baseline="0" dirty="0" smtClean="0"/>
                        <a:t> Christmas)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Waiting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for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Jesus</a:t>
                      </a:r>
                      <a:r>
                        <a:rPr lang="it-IT" dirty="0" smtClean="0"/>
                        <a:t>’ s birth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72124"/>
              </p:ext>
            </p:extLst>
          </p:nvPr>
        </p:nvGraphicFramePr>
        <p:xfrm>
          <a:off x="553501" y="3509558"/>
          <a:ext cx="8072494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Christmas (25.12-06.01)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Jesus</a:t>
                      </a:r>
                      <a:r>
                        <a:rPr lang="it-IT" dirty="0" smtClean="0"/>
                        <a:t>’s birth and </a:t>
                      </a:r>
                      <a:r>
                        <a:rPr lang="it-IT" dirty="0" err="1" smtClean="0"/>
                        <a:t>Epifany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302662"/>
              </p:ext>
            </p:extLst>
          </p:nvPr>
        </p:nvGraphicFramePr>
        <p:xfrm>
          <a:off x="553501" y="3866748"/>
          <a:ext cx="8072494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Ordinary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days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/>
                        <a:t>Baptism-Ash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Wednsday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Jesus</a:t>
                      </a:r>
                      <a:r>
                        <a:rPr lang="it-IT" dirty="0" smtClean="0"/>
                        <a:t>’s </a:t>
                      </a:r>
                      <a:r>
                        <a:rPr lang="it-IT" dirty="0" err="1" smtClean="0"/>
                        <a:t>speeches</a:t>
                      </a:r>
                      <a:r>
                        <a:rPr lang="it-IT" dirty="0" smtClean="0"/>
                        <a:t> and </a:t>
                      </a:r>
                      <a:r>
                        <a:rPr lang="it-IT" dirty="0" err="1" smtClean="0"/>
                        <a:t>his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miracles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24591"/>
              </p:ext>
            </p:extLst>
          </p:nvPr>
        </p:nvGraphicFramePr>
        <p:xfrm>
          <a:off x="553501" y="4223938"/>
          <a:ext cx="8072494" cy="370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Lent</a:t>
                      </a:r>
                      <a:r>
                        <a:rPr lang="it-IT" dirty="0" smtClean="0"/>
                        <a:t> (40 </a:t>
                      </a:r>
                      <a:r>
                        <a:rPr lang="it-IT" dirty="0" err="1" smtClean="0"/>
                        <a:t>days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before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Easter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Prayer</a:t>
                      </a:r>
                      <a:r>
                        <a:rPr lang="it-IT" dirty="0" smtClean="0"/>
                        <a:t> and </a:t>
                      </a:r>
                      <a:r>
                        <a:rPr lang="it-IT" dirty="0" err="1" smtClean="0"/>
                        <a:t>penance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228125"/>
              </p:ext>
            </p:extLst>
          </p:nvPr>
        </p:nvGraphicFramePr>
        <p:xfrm>
          <a:off x="553501" y="4581128"/>
          <a:ext cx="8072494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Three </a:t>
                      </a:r>
                      <a:r>
                        <a:rPr lang="it-IT" dirty="0" err="1" smtClean="0"/>
                        <a:t>days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before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Easter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Holy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Thursday</a:t>
                      </a:r>
                      <a:r>
                        <a:rPr lang="it-IT" dirty="0" smtClean="0"/>
                        <a:t>, </a:t>
                      </a:r>
                      <a:r>
                        <a:rPr lang="it-IT" dirty="0" err="1" smtClean="0"/>
                        <a:t>Saturday</a:t>
                      </a:r>
                      <a:r>
                        <a:rPr lang="it-IT" dirty="0" smtClean="0"/>
                        <a:t> and </a:t>
                      </a:r>
                      <a:r>
                        <a:rPr lang="it-IT" dirty="0" err="1" smtClean="0"/>
                        <a:t>Sunday</a:t>
                      </a:r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93986"/>
              </p:ext>
            </p:extLst>
          </p:nvPr>
        </p:nvGraphicFramePr>
        <p:xfrm>
          <a:off x="553501" y="4938318"/>
          <a:ext cx="8072494" cy="370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Easter</a:t>
                      </a:r>
                      <a:r>
                        <a:rPr lang="it-IT" dirty="0" smtClean="0"/>
                        <a:t>’s </a:t>
                      </a:r>
                      <a:r>
                        <a:rPr lang="it-IT" dirty="0" err="1" smtClean="0"/>
                        <a:t>period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err="1" smtClean="0"/>
                        <a:t>Easter-Pentecost</a:t>
                      </a:r>
                      <a:r>
                        <a:rPr lang="it-IT" baseline="0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Resurretion</a:t>
                      </a:r>
                      <a:r>
                        <a:rPr lang="it-IT" dirty="0" smtClean="0"/>
                        <a:t> and </a:t>
                      </a:r>
                      <a:r>
                        <a:rPr lang="it-IT" dirty="0" err="1" smtClean="0"/>
                        <a:t>donation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Holy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Spirit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13972"/>
              </p:ext>
            </p:extLst>
          </p:nvPr>
        </p:nvGraphicFramePr>
        <p:xfrm>
          <a:off x="553501" y="5295508"/>
          <a:ext cx="8072494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6247"/>
                <a:gridCol w="4036247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Ordinary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days</a:t>
                      </a:r>
                      <a:r>
                        <a:rPr lang="it-IT" dirty="0" smtClean="0"/>
                        <a:t> (</a:t>
                      </a:r>
                      <a:r>
                        <a:rPr lang="it-IT" dirty="0" err="1" smtClean="0"/>
                        <a:t>Pentecost-Advent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Holy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Spirit</a:t>
                      </a:r>
                      <a:r>
                        <a:rPr lang="it-IT" baseline="0" dirty="0" smtClean="0"/>
                        <a:t> and Church’s </a:t>
                      </a:r>
                      <a:r>
                        <a:rPr lang="it-IT" baseline="0" dirty="0" err="1" smtClean="0"/>
                        <a:t>actions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reccia a destra 18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0728"/>
            <a:ext cx="4786313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833" y="908720"/>
            <a:ext cx="3651250" cy="5402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ccia a destra 18">
            <a:hlinkClick r:id="" action="ppaction://hlinkshowjump?jump=nextslide"/>
          </p:cNvPr>
          <p:cNvSpPr/>
          <p:nvPr/>
        </p:nvSpPr>
        <p:spPr>
          <a:xfrm>
            <a:off x="8595011" y="6397654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>
            <a:hlinkClick r:id="" action="ppaction://hlinkshowjump?jump=previousslide"/>
          </p:cNvPr>
          <p:cNvSpPr/>
          <p:nvPr/>
        </p:nvSpPr>
        <p:spPr>
          <a:xfrm rot="10800000">
            <a:off x="8190620" y="6397654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723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07504" y="620688"/>
            <a:ext cx="8856984" cy="3816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   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After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illustrating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Catholicism’s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caracteristics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it’s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necessary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remember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that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rapresents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one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of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different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ways to live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faith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in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Jesus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and, so, to be a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christian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. For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this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reason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>
                <a:latin typeface="Andalus" pitchFamily="18" charset="-78"/>
                <a:cs typeface="Andalus" pitchFamily="18" charset="-78"/>
              </a:rPr>
              <a:t>C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atholics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and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other</a:t>
            </a:r>
            <a:r>
              <a:rPr lang="it-IT" sz="24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christian’s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denominations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Orthodoxes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Protestants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Anglicans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) ,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trying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follow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Jesus’s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prayer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Gv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17, 20-23),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have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created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Ecumenical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Movement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to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restore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unity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between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all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churches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through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prayer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underlining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, in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particular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, common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elements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it-IT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933056"/>
            <a:ext cx="4427984" cy="277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eccia a destra 6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it-IT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COMMON ELEMENTS OF CATHOLICS, </a:t>
            </a:r>
            <a:br>
              <a:rPr lang="it-IT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</a:br>
            <a:r>
              <a:rPr lang="it-IT" sz="2800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ORTHODOXES AND PROTESANTS</a:t>
            </a:r>
            <a:endParaRPr lang="it-IT" sz="2800" dirty="0">
              <a:solidFill>
                <a:schemeClr val="bg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745738" cy="1486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0392" y="3429000"/>
            <a:ext cx="900791" cy="1502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1436365" cy="189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Segnaposto contenuto 2"/>
          <p:cNvSpPr>
            <a:spLocks noGrp="1"/>
          </p:cNvSpPr>
          <p:nvPr>
            <p:ph idx="1"/>
          </p:nvPr>
        </p:nvSpPr>
        <p:spPr>
          <a:xfrm>
            <a:off x="1115616" y="1886098"/>
            <a:ext cx="6912768" cy="4525963"/>
          </a:xfrm>
        </p:spPr>
        <p:txBody>
          <a:bodyPr>
            <a:no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The </a:t>
            </a:r>
            <a:r>
              <a:rPr lang="it-IT" sz="2400" dirty="0" err="1" smtClean="0"/>
              <a:t>Bible</a:t>
            </a:r>
            <a:r>
              <a:rPr lang="it-IT" sz="2400" dirty="0" smtClean="0"/>
              <a:t> (</a:t>
            </a:r>
            <a:r>
              <a:rPr lang="it-IT" sz="2400" dirty="0" err="1" smtClean="0"/>
              <a:t>divided</a:t>
            </a:r>
            <a:r>
              <a:rPr lang="it-IT" sz="2400" dirty="0" smtClean="0"/>
              <a:t> in </a:t>
            </a:r>
            <a:r>
              <a:rPr lang="it-IT" sz="2400" dirty="0" err="1" smtClean="0"/>
              <a:t>Old</a:t>
            </a:r>
            <a:r>
              <a:rPr lang="it-IT" sz="2400" dirty="0" smtClean="0"/>
              <a:t> and New </a:t>
            </a:r>
            <a:r>
              <a:rPr lang="it-IT" sz="2400" dirty="0" err="1" smtClean="0"/>
              <a:t>Testament</a:t>
            </a:r>
            <a:r>
              <a:rPr lang="it-IT" sz="2400" dirty="0" smtClean="0"/>
              <a:t>)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</a:t>
            </a:r>
            <a:r>
              <a:rPr lang="it-IT" sz="2400" dirty="0" err="1" smtClean="0"/>
              <a:t>Holy</a:t>
            </a:r>
            <a:r>
              <a:rPr lang="it-IT" sz="2400" dirty="0" smtClean="0"/>
              <a:t> Book</a:t>
            </a:r>
          </a:p>
          <a:p>
            <a:r>
              <a:rPr lang="it-IT" sz="2400" dirty="0" smtClean="0"/>
              <a:t>The mistery </a:t>
            </a:r>
            <a:r>
              <a:rPr lang="it-IT" sz="2400" dirty="0" err="1" smtClean="0"/>
              <a:t>of</a:t>
            </a:r>
            <a:r>
              <a:rPr lang="it-IT" sz="2400" dirty="0" smtClean="0"/>
              <a:t> the </a:t>
            </a:r>
            <a:r>
              <a:rPr lang="it-IT" sz="2400" dirty="0" err="1" smtClean="0"/>
              <a:t>Holy</a:t>
            </a:r>
            <a:r>
              <a:rPr lang="it-IT" sz="2400" dirty="0" smtClean="0"/>
              <a:t> </a:t>
            </a:r>
            <a:r>
              <a:rPr lang="it-IT" sz="2400" dirty="0" err="1" smtClean="0"/>
              <a:t>Trinity</a:t>
            </a:r>
            <a:r>
              <a:rPr lang="it-IT" sz="2400" dirty="0" smtClean="0"/>
              <a:t>: </a:t>
            </a:r>
            <a:r>
              <a:rPr lang="it-IT" sz="2400" dirty="0" err="1" smtClean="0"/>
              <a:t>Father</a:t>
            </a:r>
            <a:r>
              <a:rPr lang="it-IT" sz="2400" dirty="0" smtClean="0"/>
              <a:t>, Son and </a:t>
            </a:r>
            <a:r>
              <a:rPr lang="it-IT" sz="2400" dirty="0" err="1" smtClean="0"/>
              <a:t>Holy</a:t>
            </a:r>
            <a:r>
              <a:rPr lang="it-IT" sz="2400" dirty="0" smtClean="0"/>
              <a:t> </a:t>
            </a:r>
            <a:r>
              <a:rPr lang="it-IT" sz="2400" dirty="0" err="1" smtClean="0"/>
              <a:t>Spirit</a:t>
            </a:r>
            <a:endParaRPr lang="it-IT" sz="2400" dirty="0" smtClean="0"/>
          </a:p>
          <a:p>
            <a:r>
              <a:rPr lang="it-IT" sz="2400" dirty="0" err="1" smtClean="0"/>
              <a:t>Jesus</a:t>
            </a:r>
            <a:r>
              <a:rPr lang="it-IT" sz="2400" dirty="0" smtClean="0"/>
              <a:t> Christ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God</a:t>
            </a:r>
            <a:r>
              <a:rPr lang="it-IT" sz="2400" dirty="0" smtClean="0"/>
              <a:t>’s Son, </a:t>
            </a:r>
            <a:r>
              <a:rPr lang="it-IT" sz="2400" dirty="0" err="1" smtClean="0"/>
              <a:t>who</a:t>
            </a:r>
            <a:r>
              <a:rPr lang="it-IT" sz="2400" dirty="0" smtClean="0"/>
              <a:t> </a:t>
            </a:r>
            <a:r>
              <a:rPr lang="it-IT" sz="2400" dirty="0" err="1" smtClean="0"/>
              <a:t>came</a:t>
            </a:r>
            <a:r>
              <a:rPr lang="it-IT" sz="2400" dirty="0" smtClean="0"/>
              <a:t> on the </a:t>
            </a:r>
            <a:r>
              <a:rPr lang="it-IT" sz="2400" dirty="0" err="1" smtClean="0"/>
              <a:t>earth</a:t>
            </a:r>
            <a:r>
              <a:rPr lang="it-IT" sz="2400" dirty="0" smtClean="0"/>
              <a:t> </a:t>
            </a:r>
            <a:r>
              <a:rPr lang="it-IT" sz="2400" dirty="0" err="1" smtClean="0"/>
              <a:t>to</a:t>
            </a:r>
            <a:r>
              <a:rPr lang="it-IT" sz="2400" dirty="0" smtClean="0"/>
              <a:t> </a:t>
            </a:r>
            <a:r>
              <a:rPr lang="it-IT" sz="2400" dirty="0" err="1" smtClean="0"/>
              <a:t>save</a:t>
            </a:r>
            <a:r>
              <a:rPr lang="it-IT" sz="2400" dirty="0" smtClean="0"/>
              <a:t> </a:t>
            </a:r>
            <a:r>
              <a:rPr lang="it-IT" sz="2400" dirty="0" err="1" smtClean="0"/>
              <a:t>human</a:t>
            </a:r>
            <a:r>
              <a:rPr lang="it-IT" sz="2400" dirty="0" smtClean="0"/>
              <a:t> </a:t>
            </a:r>
            <a:r>
              <a:rPr lang="it-IT" sz="2400" dirty="0" err="1" smtClean="0"/>
              <a:t>beeings</a:t>
            </a:r>
            <a:r>
              <a:rPr lang="it-IT" sz="2400" dirty="0" smtClean="0"/>
              <a:t> (</a:t>
            </a:r>
            <a:r>
              <a:rPr lang="it-IT" sz="2400" dirty="0" err="1" smtClean="0"/>
              <a:t>True</a:t>
            </a:r>
            <a:r>
              <a:rPr lang="it-IT" sz="2400" dirty="0" smtClean="0"/>
              <a:t> </a:t>
            </a:r>
            <a:r>
              <a:rPr lang="it-IT" sz="2400" dirty="0" err="1" smtClean="0"/>
              <a:t>God</a:t>
            </a:r>
            <a:r>
              <a:rPr lang="it-IT" sz="2400" dirty="0" smtClean="0"/>
              <a:t> and </a:t>
            </a:r>
            <a:r>
              <a:rPr lang="it-IT" sz="2400" dirty="0" err="1" smtClean="0"/>
              <a:t>True</a:t>
            </a:r>
            <a:r>
              <a:rPr lang="it-IT" sz="2400" dirty="0" smtClean="0"/>
              <a:t> Man)</a:t>
            </a:r>
          </a:p>
          <a:p>
            <a:r>
              <a:rPr lang="it-IT" sz="2400" dirty="0" err="1" smtClean="0"/>
              <a:t>There</a:t>
            </a:r>
            <a:r>
              <a:rPr lang="it-IT" sz="2400" dirty="0" smtClean="0"/>
              <a:t>’s the dead’s </a:t>
            </a:r>
            <a:r>
              <a:rPr lang="it-IT" sz="2400" dirty="0" err="1" smtClean="0"/>
              <a:t>resurretion</a:t>
            </a:r>
            <a:r>
              <a:rPr lang="it-IT" sz="2400" dirty="0" smtClean="0"/>
              <a:t> and the </a:t>
            </a:r>
            <a:r>
              <a:rPr lang="it-IT" sz="2400" dirty="0" err="1" smtClean="0"/>
              <a:t>neverending</a:t>
            </a:r>
            <a:r>
              <a:rPr lang="it-IT" sz="2400" dirty="0" smtClean="0"/>
              <a:t> life.</a:t>
            </a:r>
          </a:p>
          <a:p>
            <a:r>
              <a:rPr lang="it-IT" sz="2400" dirty="0" smtClean="0"/>
              <a:t>The man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saved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 </a:t>
            </a:r>
            <a:r>
              <a:rPr lang="it-IT" sz="2400" dirty="0" err="1" smtClean="0"/>
              <a:t>Jesus</a:t>
            </a:r>
            <a:r>
              <a:rPr lang="it-IT" sz="2400" dirty="0" smtClean="0"/>
              <a:t> </a:t>
            </a:r>
            <a:r>
              <a:rPr lang="it-IT" sz="2400" dirty="0" err="1" smtClean="0"/>
              <a:t>through</a:t>
            </a:r>
            <a:r>
              <a:rPr lang="it-IT" sz="2400" dirty="0" smtClean="0"/>
              <a:t> </a:t>
            </a:r>
            <a:r>
              <a:rPr lang="it-IT" sz="2400" dirty="0" err="1" smtClean="0"/>
              <a:t>faith</a:t>
            </a:r>
            <a:r>
              <a:rPr lang="it-IT" sz="2400" dirty="0" smtClean="0"/>
              <a:t>.</a:t>
            </a:r>
            <a:endParaRPr lang="it-IT" sz="2400" dirty="0"/>
          </a:p>
        </p:txBody>
      </p:sp>
      <p:sp>
        <p:nvSpPr>
          <p:cNvPr id="8" name="Freccia a destra 7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1" y="1772816"/>
            <a:ext cx="8028384" cy="44462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1185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7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779096" cy="1143000"/>
          </a:xfrm>
        </p:spPr>
        <p:txBody>
          <a:bodyPr>
            <a:noAutofit/>
          </a:bodyPr>
          <a:lstStyle/>
          <a:p>
            <a:pPr algn="r"/>
            <a:r>
              <a:rPr lang="it-IT" sz="3600" b="1" dirty="0" smtClean="0">
                <a:solidFill>
                  <a:srgbClr val="00B0F0"/>
                </a:solidFill>
              </a:rPr>
              <a:t>WHAT DOES“CATHOLIC” MEAN?</a:t>
            </a:r>
            <a:endParaRPr lang="it-IT" sz="3600" b="1" dirty="0">
              <a:solidFill>
                <a:srgbClr val="00B0F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5536" y="119675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term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“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catholic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”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comes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from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Ancient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Greek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it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means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“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universal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”. So,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it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indicates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3200" dirty="0" err="1">
                <a:latin typeface="Andalus" pitchFamily="18" charset="-78"/>
                <a:cs typeface="Andalus" pitchFamily="18" charset="-78"/>
              </a:rPr>
              <a:t>only</a:t>
            </a:r>
            <a:r>
              <a:rPr lang="it-IT" sz="3200" dirty="0">
                <a:latin typeface="Andalus" pitchFamily="18" charset="-78"/>
                <a:cs typeface="Andalus" pitchFamily="18" charset="-78"/>
              </a:rPr>
              <a:t> Christian Church.</a:t>
            </a:r>
          </a:p>
        </p:txBody>
      </p:sp>
      <p:pic>
        <p:nvPicPr>
          <p:cNvPr id="3077" name="Picture 5" descr="http://www.christusrex.org/www1/citta/Bb-Basil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36912"/>
            <a:ext cx="5274472" cy="386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eccia a destra 4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6779096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00B0F0"/>
                </a:solidFill>
              </a:rPr>
              <a:t>WHAT DOES“CATHOLIC” MEAN?</a:t>
            </a:r>
            <a:endParaRPr lang="it-IT" sz="3600" b="1" dirty="0">
              <a:solidFill>
                <a:srgbClr val="00B0F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23528" y="112474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Andalus" pitchFamily="18" charset="-78"/>
                <a:cs typeface="Andalus" pitchFamily="18" charset="-78"/>
              </a:rPr>
              <a:t>In 1054,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during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the Roman Empire,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after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division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Eastern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Church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from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the Western Church,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this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term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began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indicate the Church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Rome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guided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by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the Pope; at the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same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time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, the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eastern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Church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defined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itself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 “</a:t>
            </a:r>
            <a:r>
              <a:rPr lang="it-IT" sz="2800" dirty="0" err="1">
                <a:latin typeface="Andalus" pitchFamily="18" charset="-78"/>
                <a:cs typeface="Andalus" pitchFamily="18" charset="-78"/>
              </a:rPr>
              <a:t>Orthodox</a:t>
            </a:r>
            <a:r>
              <a:rPr lang="it-IT" sz="2800" dirty="0">
                <a:latin typeface="Andalus" pitchFamily="18" charset="-78"/>
                <a:cs typeface="Andalus" pitchFamily="18" charset="-78"/>
              </a:rPr>
              <a:t>”.</a:t>
            </a:r>
          </a:p>
        </p:txBody>
      </p:sp>
      <p:pic>
        <p:nvPicPr>
          <p:cNvPr id="11" name="Immagine 10" descr="6015433-l-39-unica-chiesa-ortodossa-russa-a-nizza-franc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924944"/>
            <a:ext cx="4680520" cy="3802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reccia a destra 4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71800" y="404664"/>
            <a:ext cx="6205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dirty="0" smtClean="0">
                <a:solidFill>
                  <a:schemeClr val="bg1"/>
                </a:solidFill>
              </a:rPr>
              <a:t>WHO FOUNDED THE CATHOLIC CHURCH?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Catholic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Religion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was</a:t>
            </a:r>
            <a:endParaRPr lang="it-IT" sz="30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founded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by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Jesus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. </a:t>
            </a:r>
            <a:endParaRPr lang="it-IT" sz="3000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The Church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a society </a:t>
            </a:r>
          </a:p>
          <a:p>
            <a:pPr>
              <a:buNone/>
            </a:pP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and community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for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the </a:t>
            </a:r>
          </a:p>
          <a:p>
            <a:pPr>
              <a:buNone/>
            </a:pP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Catholics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.</a:t>
            </a:r>
            <a:endParaRPr lang="it-IT" sz="3000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Jesus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elected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Saint Peter </a:t>
            </a:r>
          </a:p>
          <a:p>
            <a:pPr>
              <a:buNone/>
            </a:pP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as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the head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the Church.</a:t>
            </a:r>
            <a:endParaRPr lang="it-IT" sz="3000" dirty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Now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, the Pope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the guide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the Church</a:t>
            </a:r>
          </a:p>
          <a:p>
            <a:pPr>
              <a:buNone/>
            </a:pP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he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’s </a:t>
            </a:r>
            <a:r>
              <a:rPr lang="it-IT" sz="3000" dirty="0" err="1" smtClean="0">
                <a:latin typeface="Andalus" pitchFamily="18" charset="-78"/>
                <a:cs typeface="Andalus" pitchFamily="18" charset="-78"/>
              </a:rPr>
              <a:t>considered</a:t>
            </a:r>
            <a:r>
              <a:rPr lang="it-IT" sz="3000" dirty="0" smtClean="0">
                <a:latin typeface="Andalus" pitchFamily="18" charset="-78"/>
                <a:cs typeface="Andalus" pitchFamily="18" charset="-78"/>
              </a:rPr>
              <a:t> Peter’s successor. </a:t>
            </a:r>
          </a:p>
          <a:p>
            <a:pPr>
              <a:buNone/>
            </a:pPr>
            <a:endParaRPr lang="it-IT" sz="3000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Immagine 7" descr="san_pietro gies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268760"/>
            <a:ext cx="4392488" cy="3863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eccia a destra 4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71800" y="404664"/>
            <a:ext cx="62052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HOW IS THE CATHOLIC CHURCH ORGANISED?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0" y="1916832"/>
            <a:ext cx="5580112" cy="39604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 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TheCatholic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hierarchy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led by the Pope and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includes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cardinals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patriarchs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diocesan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bishops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Pope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: 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the guide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the Church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The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Bishops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: 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apostles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’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successors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, 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who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 are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guides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a community,</a:t>
            </a:r>
          </a:p>
          <a:p>
            <a:pPr>
              <a:spcBef>
                <a:spcPts val="0"/>
              </a:spcBef>
              <a:buNone/>
            </a:pP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  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called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“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diocese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”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Priests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: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bishop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’s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calloborators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   and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guides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 in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little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“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parish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800" dirty="0" err="1" smtClean="0">
                <a:latin typeface="Andalus" pitchFamily="18" charset="-78"/>
                <a:cs typeface="Andalus" pitchFamily="18" charset="-78"/>
              </a:rPr>
              <a:t>churches</a:t>
            </a:r>
            <a:r>
              <a:rPr lang="it-IT" sz="2800" dirty="0" smtClean="0">
                <a:latin typeface="Andalus" pitchFamily="18" charset="-78"/>
                <a:cs typeface="Andalus" pitchFamily="18" charset="-78"/>
              </a:rPr>
              <a:t>”</a:t>
            </a:r>
          </a:p>
        </p:txBody>
      </p:sp>
      <p:pic>
        <p:nvPicPr>
          <p:cNvPr id="10" name="Immagine 9" descr="Papa-Ratzinger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671039"/>
            <a:ext cx="3540928" cy="2422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 descr="pre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61316" y="4293096"/>
            <a:ext cx="3575180" cy="23819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reccia a destra 6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4283968" y="404664"/>
            <a:ext cx="4680520" cy="612068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Deacons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: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who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take care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their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community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needs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like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helping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poor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or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sick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people)</a:t>
            </a:r>
          </a:p>
          <a:p>
            <a:pPr>
              <a:buFont typeface="Wingdings" pitchFamily="2" charset="2"/>
              <a:buChar char="Ø"/>
            </a:pP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Religious</a:t>
            </a: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followers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: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men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and women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who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following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Christ’s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rule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renounce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having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a family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take care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the Church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with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their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prayers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and charity (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like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monks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nuns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or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sisters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etc.)</a:t>
            </a:r>
          </a:p>
          <a:p>
            <a:pPr>
              <a:buFont typeface="Wingdings" pitchFamily="2" charset="2"/>
              <a:buChar char="Ø"/>
            </a:pP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-The </a:t>
            </a: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“</a:t>
            </a:r>
            <a:r>
              <a:rPr lang="it-IT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Laical</a:t>
            </a:r>
            <a:r>
              <a:rPr lang="it-IT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people”: 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common</a:t>
            </a:r>
            <a:r>
              <a:rPr lang="it-IT" sz="2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people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who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belong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the Church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because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 are </a:t>
            </a:r>
            <a:r>
              <a:rPr lang="it-IT" sz="2600" dirty="0" err="1" smtClean="0">
                <a:latin typeface="Andalus" pitchFamily="18" charset="-78"/>
                <a:cs typeface="Andalus" pitchFamily="18" charset="-78"/>
              </a:rPr>
              <a:t>baptized</a:t>
            </a:r>
            <a:r>
              <a:rPr lang="it-IT" sz="26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None/>
            </a:pPr>
            <a:endParaRPr lang="it-IT" sz="26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" name="Immagine 11" descr="Monache-Carmelitane-preghiera-candela-med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908720"/>
            <a:ext cx="354332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eccia a destra 3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71800" y="404664"/>
            <a:ext cx="6205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THE TASKS OF THE CHURCH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2" name="Immagine 11" descr="vange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068960"/>
            <a:ext cx="539638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179512" y="176709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Announcement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79512" y="2337842"/>
            <a:ext cx="4320480" cy="361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It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proclamation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the Gospel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message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: </a:t>
            </a:r>
          </a:p>
          <a:p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its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teaching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is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basis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the </a:t>
            </a:r>
          </a:p>
          <a:p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Bible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its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interpretation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by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the Church </a:t>
            </a:r>
            <a:endParaRPr lang="it-IT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Freccia a destra 7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2555776" y="357166"/>
            <a:ext cx="6131024" cy="5768997"/>
          </a:xfrm>
        </p:spPr>
        <p:txBody>
          <a:bodyPr/>
          <a:lstStyle/>
          <a:p>
            <a:pPr algn="ctr">
              <a:buNone/>
            </a:pPr>
            <a:r>
              <a:rPr lang="it-IT" dirty="0" smtClean="0"/>
              <a:t> 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it-IT" dirty="0" smtClean="0"/>
              <a:t> 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CELEBRATION OF THE SACRAMENTS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</a:t>
            </a:r>
            <a:endParaRPr lang="it-IT" dirty="0"/>
          </a:p>
          <a:p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Sacraments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are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considered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signs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salvation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are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seven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and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they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represent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most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important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moments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in the life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 a </a:t>
            </a:r>
            <a:r>
              <a:rPr lang="it-IT" sz="2400" dirty="0" err="1" smtClean="0">
                <a:latin typeface="Andalus" pitchFamily="18" charset="-78"/>
                <a:cs typeface="Andalus" pitchFamily="18" charset="-78"/>
              </a:rPr>
              <a:t>christian</a:t>
            </a:r>
            <a:r>
              <a:rPr lang="it-IT" sz="24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>
              <a:buNone/>
            </a:pPr>
            <a:endParaRPr lang="it-IT" sz="2400"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/>
        </p:nvGraphicFramePr>
        <p:xfrm>
          <a:off x="2606506" y="3081889"/>
          <a:ext cx="6357982" cy="3744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91"/>
                <a:gridCol w="3178991"/>
              </a:tblGrid>
              <a:tr h="41076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Period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the life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Sacrament</a:t>
                      </a:r>
                      <a:endParaRPr lang="it-IT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it-IT" dirty="0" smtClean="0"/>
                        <a:t>Birth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Babptism</a:t>
                      </a:r>
                      <a:endParaRPr lang="it-IT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Need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to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be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absolved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Confession</a:t>
                      </a:r>
                      <a:endParaRPr lang="it-IT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Need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to</a:t>
                      </a:r>
                      <a:r>
                        <a:rPr lang="it-IT" baseline="0" dirty="0" smtClean="0"/>
                        <a:t> live in </a:t>
                      </a:r>
                      <a:r>
                        <a:rPr lang="it-IT" baseline="0" dirty="0" err="1" smtClean="0"/>
                        <a:t>communion</a:t>
                      </a:r>
                      <a:r>
                        <a:rPr lang="it-IT" baseline="0" dirty="0" smtClean="0"/>
                        <a:t>  </a:t>
                      </a:r>
                      <a:r>
                        <a:rPr lang="it-IT" baseline="0" dirty="0" err="1" smtClean="0"/>
                        <a:t>with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God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Holy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Communion</a:t>
                      </a:r>
                      <a:endParaRPr lang="it-IT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Growth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Confirmation</a:t>
                      </a:r>
                      <a:endParaRPr lang="it-IT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Choose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become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priest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Order</a:t>
                      </a:r>
                      <a:endParaRPr lang="it-IT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Choose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get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married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Marriage</a:t>
                      </a:r>
                      <a:endParaRPr lang="it-IT" dirty="0"/>
                    </a:p>
                  </a:txBody>
                  <a:tcPr/>
                </a:tc>
              </a:tr>
              <a:tr h="410769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Need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to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be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comforted</a:t>
                      </a:r>
                      <a:r>
                        <a:rPr lang="it-IT" baseline="0" dirty="0" smtClean="0"/>
                        <a:t> in </a:t>
                      </a:r>
                      <a:r>
                        <a:rPr lang="it-IT" baseline="0" dirty="0" err="1" smtClean="0"/>
                        <a:t>sickness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Last </a:t>
                      </a:r>
                      <a:r>
                        <a:rPr lang="it-IT" dirty="0" err="1" smtClean="0"/>
                        <a:t>rites</a:t>
                      </a:r>
                      <a:r>
                        <a:rPr lang="it-IT" dirty="0" smtClean="0"/>
                        <a:t> - </a:t>
                      </a:r>
                      <a:r>
                        <a:rPr lang="it-IT" dirty="0" err="1" smtClean="0"/>
                        <a:t>Extreme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unction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reccia a destra 3">
            <a:hlinkClick r:id="" action="ppaction://hlinkshowjump?jump=nextslide"/>
          </p:cNvPr>
          <p:cNvSpPr/>
          <p:nvPr/>
        </p:nvSpPr>
        <p:spPr>
          <a:xfrm>
            <a:off x="8595011" y="6525344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hlinkClick r:id="" action="ppaction://hlinkshowjump?jump=previousslide"/>
          </p:cNvPr>
          <p:cNvSpPr/>
          <p:nvPr/>
        </p:nvSpPr>
        <p:spPr>
          <a:xfrm rot="10800000">
            <a:off x="8190620" y="6525344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 txBox="1">
            <a:spLocks/>
          </p:cNvSpPr>
          <p:nvPr/>
        </p:nvSpPr>
        <p:spPr bwMode="auto">
          <a:xfrm>
            <a:off x="2555776" y="142852"/>
            <a:ext cx="6102420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5157192"/>
            <a:ext cx="5857916" cy="13811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059832" y="476673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itchFamily="18" charset="-78"/>
                <a:cs typeface="Andalus" pitchFamily="18" charset="-78"/>
              </a:rPr>
              <a:t>LIFE OF CHARITY</a:t>
            </a:r>
            <a:endParaRPr lang="it-IT" sz="4000" b="1" dirty="0">
              <a:solidFill>
                <a:schemeClr val="tx2">
                  <a:lumMod val="60000"/>
                  <a:lumOff val="4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1412776"/>
            <a:ext cx="66967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Since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beginning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, the Church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has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had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the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aim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of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witnessing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his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 “Love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brothers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”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commandment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.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Throughout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the 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history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the Church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has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realized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service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activities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( in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hospitals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hospices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,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schools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)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that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nowadays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belong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to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the “</a:t>
            </a:r>
            <a:r>
              <a:rPr lang="it-IT" sz="3200" dirty="0" err="1" smtClean="0">
                <a:latin typeface="Andalus" pitchFamily="18" charset="-78"/>
                <a:cs typeface="Andalus" pitchFamily="18" charset="-78"/>
              </a:rPr>
              <a:t>mission</a:t>
            </a:r>
            <a:r>
              <a:rPr lang="it-IT" sz="3200" dirty="0" smtClean="0">
                <a:latin typeface="Andalus" pitchFamily="18" charset="-78"/>
                <a:cs typeface="Andalus" pitchFamily="18" charset="-78"/>
              </a:rPr>
              <a:t> world.”</a:t>
            </a:r>
            <a:endParaRPr lang="it-IT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Freccia a destra 8">
            <a:hlinkClick r:id="" action="ppaction://hlinkshowjump?jump=nextslide"/>
          </p:cNvPr>
          <p:cNvSpPr/>
          <p:nvPr/>
        </p:nvSpPr>
        <p:spPr>
          <a:xfrm>
            <a:off x="8595011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hlinkClick r:id="" action="ppaction://hlinkshowjump?jump=previousslide"/>
          </p:cNvPr>
          <p:cNvSpPr/>
          <p:nvPr/>
        </p:nvSpPr>
        <p:spPr>
          <a:xfrm rot="10800000">
            <a:off x="8190620" y="6201108"/>
            <a:ext cx="288032" cy="21602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8f68cd90751b57498c73917282ee1ee430a9f6"/>
</p:tagLst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379</TotalTime>
  <Words>782</Words>
  <Application>Microsoft Office PowerPoint</Application>
  <PresentationFormat>Presentazione su schermo (4:3)</PresentationFormat>
  <Paragraphs>98</Paragraphs>
  <Slides>16</Slides>
  <Notes>16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Arial</vt:lpstr>
      <vt:lpstr>Andalus</vt:lpstr>
      <vt:lpstr>Adobe Kaiti Std R</vt:lpstr>
      <vt:lpstr>Wingdings</vt:lpstr>
      <vt:lpstr>Calibri</vt:lpstr>
      <vt:lpstr>117</vt:lpstr>
      <vt:lpstr>Tema di Office</vt:lpstr>
      <vt:lpstr>CATHOLICISM</vt:lpstr>
      <vt:lpstr>WHAT DOES“CATHOLIC” MEAN?</vt:lpstr>
      <vt:lpstr>WHAT DOES“CATHOLIC” MEAN?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COMMON ELEMENTS OF CATHOLICS,  ORTHODOXES AND PROTESANTS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CATHOLICISM</dc:title>
  <dc:creator>Anna Maria</dc:creator>
  <cp:lastModifiedBy>3</cp:lastModifiedBy>
  <cp:revision>54</cp:revision>
  <dcterms:created xsi:type="dcterms:W3CDTF">2013-03-04T11:51:51Z</dcterms:created>
  <dcterms:modified xsi:type="dcterms:W3CDTF">2013-09-25T13:57:56Z</dcterms:modified>
</cp:coreProperties>
</file>